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68" r:id="rId3"/>
    <p:sldId id="276" r:id="rId4"/>
    <p:sldId id="259" r:id="rId5"/>
    <p:sldId id="275" r:id="rId6"/>
    <p:sldId id="263" r:id="rId7"/>
    <p:sldId id="261" r:id="rId8"/>
    <p:sldId id="277" r:id="rId9"/>
    <p:sldId id="257" r:id="rId10"/>
    <p:sldId id="271" r:id="rId11"/>
    <p:sldId id="264" r:id="rId12"/>
    <p:sldId id="265" r:id="rId13"/>
    <p:sldId id="262" r:id="rId14"/>
    <p:sldId id="279" r:id="rId15"/>
    <p:sldId id="278" r:id="rId16"/>
    <p:sldId id="272" r:id="rId17"/>
    <p:sldId id="280" r:id="rId18"/>
    <p:sldId id="274" r:id="rId19"/>
    <p:sldId id="270" r:id="rId20"/>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1D846-649B-43F1-A7DF-9F6FB8484512}" type="datetimeFigureOut">
              <a:rPr lang="hr-HR" smtClean="0"/>
              <a:t>4.11.2021.</a:t>
            </a:fld>
            <a:endParaRPr lang="hr-HR"/>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947422-F59A-4108-B940-2C3451D59682}" type="slidenum">
              <a:rPr lang="hr-HR" smtClean="0"/>
              <a:t>‹#›</a:t>
            </a:fld>
            <a:endParaRPr lang="hr-HR"/>
          </a:p>
        </p:txBody>
      </p:sp>
    </p:spTree>
    <p:extLst>
      <p:ext uri="{BB962C8B-B14F-4D97-AF65-F5344CB8AC3E}">
        <p14:creationId xmlns:p14="http://schemas.microsoft.com/office/powerpoint/2010/main" val="2192799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pl-PL" dirty="0" smtClean="0"/>
              <a:t>Hrvačić. B. , preuzeto s: </a:t>
            </a:r>
          </a:p>
          <a:p>
            <a:endParaRPr lang="pl-PL" dirty="0" smtClean="0"/>
          </a:p>
          <a:p>
            <a:r>
              <a:rPr lang="pl-PL" dirty="0" smtClean="0"/>
              <a:t>https://www.skolskiportal.hr/nastava-na-daljinu/moj-dnevni-raspored/</a:t>
            </a:r>
          </a:p>
          <a:p>
            <a:endParaRPr lang="hr-HR" dirty="0"/>
          </a:p>
        </p:txBody>
      </p:sp>
      <p:sp>
        <p:nvSpPr>
          <p:cNvPr id="4" name="Rezervirano mjesto broja slajda 3"/>
          <p:cNvSpPr>
            <a:spLocks noGrp="1"/>
          </p:cNvSpPr>
          <p:nvPr>
            <p:ph type="sldNum" sz="quarter" idx="10"/>
          </p:nvPr>
        </p:nvSpPr>
        <p:spPr/>
        <p:txBody>
          <a:bodyPr/>
          <a:lstStyle/>
          <a:p>
            <a:fld id="{93947422-F59A-4108-B940-2C3451D59682}" type="slidenum">
              <a:rPr lang="hr-HR" smtClean="0"/>
              <a:t>5</a:t>
            </a:fld>
            <a:endParaRPr lang="hr-HR"/>
          </a:p>
        </p:txBody>
      </p:sp>
    </p:spTree>
    <p:extLst>
      <p:ext uri="{BB962C8B-B14F-4D97-AF65-F5344CB8AC3E}">
        <p14:creationId xmlns:p14="http://schemas.microsoft.com/office/powerpoint/2010/main" val="3134321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smtClean="0"/>
              <a:t>preuzeto s https://www.skolskiportal.hr/sadrzaj/jucer-danas-sutra/kako-aktivno-uciti/</a:t>
            </a:r>
          </a:p>
          <a:p>
            <a:endParaRPr lang="hr-HR" dirty="0"/>
          </a:p>
        </p:txBody>
      </p:sp>
      <p:sp>
        <p:nvSpPr>
          <p:cNvPr id="4" name="Rezervirano mjesto broja slajda 3"/>
          <p:cNvSpPr>
            <a:spLocks noGrp="1"/>
          </p:cNvSpPr>
          <p:nvPr>
            <p:ph type="sldNum" sz="quarter" idx="10"/>
          </p:nvPr>
        </p:nvSpPr>
        <p:spPr/>
        <p:txBody>
          <a:bodyPr/>
          <a:lstStyle/>
          <a:p>
            <a:fld id="{93947422-F59A-4108-B940-2C3451D59682}" type="slidenum">
              <a:rPr lang="hr-HR" smtClean="0"/>
              <a:t>18</a:t>
            </a:fld>
            <a:endParaRPr lang="hr-HR"/>
          </a:p>
        </p:txBody>
      </p:sp>
    </p:spTree>
    <p:extLst>
      <p:ext uri="{BB962C8B-B14F-4D97-AF65-F5344CB8AC3E}">
        <p14:creationId xmlns:p14="http://schemas.microsoft.com/office/powerpoint/2010/main" val="3189176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85475173-9BA0-4D9D-8956-6DC67470DA9A}" type="datetimeFigureOut">
              <a:rPr lang="hr-HR" smtClean="0"/>
              <a:t>4.11.2021.</a:t>
            </a:fld>
            <a:endParaRPr lang="hr-H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hr-H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6E462F5C-2B25-44A5-B28F-49628495F9B5}" type="slidenum">
              <a:rPr lang="hr-HR" smtClean="0"/>
              <a:t>‹#›</a:t>
            </a:fld>
            <a:endParaRPr lang="hr-HR"/>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65634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475173-9BA0-4D9D-8956-6DC67470DA9A}" type="datetimeFigureOut">
              <a:rPr lang="hr-HR" smtClean="0"/>
              <a:t>4.11.2021.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E462F5C-2B25-44A5-B28F-49628495F9B5}" type="slidenum">
              <a:rPr lang="hr-HR" smtClean="0"/>
              <a:t>‹#›</a:t>
            </a:fld>
            <a:endParaRPr lang="hr-HR"/>
          </a:p>
        </p:txBody>
      </p:sp>
    </p:spTree>
    <p:extLst>
      <p:ext uri="{BB962C8B-B14F-4D97-AF65-F5344CB8AC3E}">
        <p14:creationId xmlns:p14="http://schemas.microsoft.com/office/powerpoint/2010/main" val="3656367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475173-9BA0-4D9D-8956-6DC67470DA9A}" type="datetimeFigureOut">
              <a:rPr lang="hr-HR" smtClean="0"/>
              <a:t>4.11.2021.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E462F5C-2B25-44A5-B28F-49628495F9B5}" type="slidenum">
              <a:rPr lang="hr-HR" smtClean="0"/>
              <a:t>‹#›</a:t>
            </a:fld>
            <a:endParaRPr lang="hr-HR"/>
          </a:p>
        </p:txBody>
      </p:sp>
    </p:spTree>
    <p:extLst>
      <p:ext uri="{BB962C8B-B14F-4D97-AF65-F5344CB8AC3E}">
        <p14:creationId xmlns:p14="http://schemas.microsoft.com/office/powerpoint/2010/main" val="3569696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475173-9BA0-4D9D-8956-6DC67470DA9A}" type="datetimeFigureOut">
              <a:rPr lang="hr-HR" smtClean="0"/>
              <a:t>4.11.2021.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E462F5C-2B25-44A5-B28F-49628495F9B5}" type="slidenum">
              <a:rPr lang="hr-HR" smtClean="0"/>
              <a:t>‹#›</a:t>
            </a:fld>
            <a:endParaRPr lang="hr-HR"/>
          </a:p>
        </p:txBody>
      </p:sp>
    </p:spTree>
    <p:extLst>
      <p:ext uri="{BB962C8B-B14F-4D97-AF65-F5344CB8AC3E}">
        <p14:creationId xmlns:p14="http://schemas.microsoft.com/office/powerpoint/2010/main" val="3526133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85475173-9BA0-4D9D-8956-6DC67470DA9A}" type="datetimeFigureOut">
              <a:rPr lang="hr-HR" smtClean="0"/>
              <a:t>4.11.2021.</a:t>
            </a:fld>
            <a:endParaRPr lang="hr-H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hr-H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E462F5C-2B25-44A5-B28F-49628495F9B5}" type="slidenum">
              <a:rPr lang="hr-HR" smtClean="0"/>
              <a:t>‹#›</a:t>
            </a:fld>
            <a:endParaRPr lang="hr-HR"/>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50207254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5475173-9BA0-4D9D-8956-6DC67470DA9A}" type="datetimeFigureOut">
              <a:rPr lang="hr-HR" smtClean="0"/>
              <a:t>4.11.2021.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E462F5C-2B25-44A5-B28F-49628495F9B5}" type="slidenum">
              <a:rPr lang="hr-HR" smtClean="0"/>
              <a:t>‹#›</a:t>
            </a:fld>
            <a:endParaRPr lang="hr-HR"/>
          </a:p>
        </p:txBody>
      </p:sp>
    </p:spTree>
    <p:extLst>
      <p:ext uri="{BB962C8B-B14F-4D97-AF65-F5344CB8AC3E}">
        <p14:creationId xmlns:p14="http://schemas.microsoft.com/office/powerpoint/2010/main" val="1333471945"/>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475173-9BA0-4D9D-8956-6DC67470DA9A}" type="datetimeFigureOut">
              <a:rPr lang="hr-HR" smtClean="0"/>
              <a:t>4.11.2021.</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6E462F5C-2B25-44A5-B28F-49628495F9B5}" type="slidenum">
              <a:rPr lang="hr-HR" smtClean="0"/>
              <a:t>‹#›</a:t>
            </a:fld>
            <a:endParaRPr lang="hr-HR"/>
          </a:p>
        </p:txBody>
      </p:sp>
    </p:spTree>
    <p:extLst>
      <p:ext uri="{BB962C8B-B14F-4D97-AF65-F5344CB8AC3E}">
        <p14:creationId xmlns:p14="http://schemas.microsoft.com/office/powerpoint/2010/main" val="403030573"/>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5475173-9BA0-4D9D-8956-6DC67470DA9A}" type="datetimeFigureOut">
              <a:rPr lang="hr-HR" smtClean="0"/>
              <a:t>4.11.2021.</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6E462F5C-2B25-44A5-B28F-49628495F9B5}" type="slidenum">
              <a:rPr lang="hr-HR" smtClean="0"/>
              <a:t>‹#›</a:t>
            </a:fld>
            <a:endParaRPr lang="hr-HR"/>
          </a:p>
        </p:txBody>
      </p:sp>
    </p:spTree>
    <p:extLst>
      <p:ext uri="{BB962C8B-B14F-4D97-AF65-F5344CB8AC3E}">
        <p14:creationId xmlns:p14="http://schemas.microsoft.com/office/powerpoint/2010/main" val="1880238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475173-9BA0-4D9D-8956-6DC67470DA9A}" type="datetimeFigureOut">
              <a:rPr lang="hr-HR" smtClean="0"/>
              <a:t>4.11.2021.</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6E462F5C-2B25-44A5-B28F-49628495F9B5}" type="slidenum">
              <a:rPr lang="hr-HR" smtClean="0"/>
              <a:t>‹#›</a:t>
            </a:fld>
            <a:endParaRPr lang="hr-HR"/>
          </a:p>
        </p:txBody>
      </p:sp>
    </p:spTree>
    <p:extLst>
      <p:ext uri="{BB962C8B-B14F-4D97-AF65-F5344CB8AC3E}">
        <p14:creationId xmlns:p14="http://schemas.microsoft.com/office/powerpoint/2010/main" val="1651646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85475173-9BA0-4D9D-8956-6DC67470DA9A}" type="datetimeFigureOut">
              <a:rPr lang="hr-HR" smtClean="0"/>
              <a:t>4.11.2021.</a:t>
            </a:fld>
            <a:endParaRPr lang="hr-HR"/>
          </a:p>
        </p:txBody>
      </p:sp>
      <p:sp>
        <p:nvSpPr>
          <p:cNvPr id="6" name="Footer Placeholder 5"/>
          <p:cNvSpPr>
            <a:spLocks noGrp="1"/>
          </p:cNvSpPr>
          <p:nvPr>
            <p:ph type="ftr" sz="quarter" idx="11"/>
          </p:nvPr>
        </p:nvSpPr>
        <p:spPr>
          <a:xfrm>
            <a:off x="2103620" y="6375679"/>
            <a:ext cx="3482179" cy="345796"/>
          </a:xfrm>
        </p:spPr>
        <p:txBody>
          <a:bodyPr/>
          <a:lstStyle/>
          <a:p>
            <a:endParaRPr lang="hr-HR"/>
          </a:p>
        </p:txBody>
      </p:sp>
      <p:sp>
        <p:nvSpPr>
          <p:cNvPr id="7" name="Slide Number Placeholder 6"/>
          <p:cNvSpPr>
            <a:spLocks noGrp="1"/>
          </p:cNvSpPr>
          <p:nvPr>
            <p:ph type="sldNum" sz="quarter" idx="12"/>
          </p:nvPr>
        </p:nvSpPr>
        <p:spPr>
          <a:xfrm>
            <a:off x="5691014" y="6375679"/>
            <a:ext cx="1232456" cy="345796"/>
          </a:xfrm>
        </p:spPr>
        <p:txBody>
          <a:bodyPr/>
          <a:lstStyle/>
          <a:p>
            <a:fld id="{6E462F5C-2B25-44A5-B28F-49628495F9B5}" type="slidenum">
              <a:rPr lang="hr-HR" smtClean="0"/>
              <a:t>‹#›</a:t>
            </a:fld>
            <a:endParaRPr lang="hr-H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84717384"/>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85475173-9BA0-4D9D-8956-6DC67470DA9A}" type="datetimeFigureOut">
              <a:rPr lang="hr-HR" smtClean="0"/>
              <a:t>4.11.2021.</a:t>
            </a:fld>
            <a:endParaRPr lang="hr-HR"/>
          </a:p>
        </p:txBody>
      </p:sp>
      <p:sp>
        <p:nvSpPr>
          <p:cNvPr id="6" name="Footer Placeholder 5"/>
          <p:cNvSpPr>
            <a:spLocks noGrp="1"/>
          </p:cNvSpPr>
          <p:nvPr>
            <p:ph type="ftr" sz="quarter" idx="11"/>
          </p:nvPr>
        </p:nvSpPr>
        <p:spPr>
          <a:xfrm>
            <a:off x="2103621" y="6375679"/>
            <a:ext cx="3482178" cy="345796"/>
          </a:xfrm>
        </p:spPr>
        <p:txBody>
          <a:bodyPr/>
          <a:lstStyle/>
          <a:p>
            <a:endParaRPr lang="hr-HR"/>
          </a:p>
        </p:txBody>
      </p:sp>
      <p:sp>
        <p:nvSpPr>
          <p:cNvPr id="7" name="Slide Number Placeholder 6"/>
          <p:cNvSpPr>
            <a:spLocks noGrp="1"/>
          </p:cNvSpPr>
          <p:nvPr>
            <p:ph type="sldNum" sz="quarter" idx="12"/>
          </p:nvPr>
        </p:nvSpPr>
        <p:spPr>
          <a:xfrm>
            <a:off x="5687568" y="6375679"/>
            <a:ext cx="1234440" cy="345796"/>
          </a:xfrm>
        </p:spPr>
        <p:txBody>
          <a:bodyPr/>
          <a:lstStyle/>
          <a:p>
            <a:fld id="{6E462F5C-2B25-44A5-B28F-49628495F9B5}" type="slidenum">
              <a:rPr lang="hr-HR" smtClean="0"/>
              <a:t>‹#›</a:t>
            </a:fld>
            <a:endParaRPr lang="hr-HR"/>
          </a:p>
        </p:txBody>
      </p:sp>
    </p:spTree>
    <p:extLst>
      <p:ext uri="{BB962C8B-B14F-4D97-AF65-F5344CB8AC3E}">
        <p14:creationId xmlns:p14="http://schemas.microsoft.com/office/powerpoint/2010/main" val="848719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5475173-9BA0-4D9D-8956-6DC67470DA9A}" type="datetimeFigureOut">
              <a:rPr lang="hr-HR" smtClean="0"/>
              <a:t>4.11.2021.</a:t>
            </a:fld>
            <a:endParaRPr lang="hr-H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hr-H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E462F5C-2B25-44A5-B28F-49628495F9B5}" type="slidenum">
              <a:rPr lang="hr-HR" smtClean="0"/>
              <a:t>‹#›</a:t>
            </a:fld>
            <a:endParaRPr lang="hr-HR"/>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200775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slov 2"/>
          <p:cNvSpPr>
            <a:spLocks noGrp="1"/>
          </p:cNvSpPr>
          <p:nvPr>
            <p:ph type="subTitle" idx="1"/>
          </p:nvPr>
        </p:nvSpPr>
        <p:spPr>
          <a:xfrm>
            <a:off x="1997320" y="577048"/>
            <a:ext cx="8293731" cy="2045688"/>
          </a:xfrm>
        </p:spPr>
        <p:txBody>
          <a:bodyPr>
            <a:noAutofit/>
          </a:bodyPr>
          <a:lstStyle/>
          <a:p>
            <a:r>
              <a:rPr lang="hr-HR" sz="6000" dirty="0" smtClean="0">
                <a:latin typeface="+mj-lt"/>
              </a:rPr>
              <a:t>Kako održati motivaciju u online nastavi?</a:t>
            </a:r>
            <a:endParaRPr lang="hr-HR" sz="6000" dirty="0">
              <a:latin typeface="+mj-lt"/>
            </a:endParaRPr>
          </a:p>
        </p:txBody>
      </p:sp>
      <p:sp>
        <p:nvSpPr>
          <p:cNvPr id="5" name="TekstniOkvir 4"/>
          <p:cNvSpPr txBox="1"/>
          <p:nvPr/>
        </p:nvSpPr>
        <p:spPr>
          <a:xfrm>
            <a:off x="6904589" y="6044210"/>
            <a:ext cx="4483847" cy="523220"/>
          </a:xfrm>
          <a:prstGeom prst="rect">
            <a:avLst/>
          </a:prstGeom>
          <a:noFill/>
        </p:spPr>
        <p:txBody>
          <a:bodyPr wrap="square" rtlCol="0">
            <a:spAutoFit/>
          </a:bodyPr>
          <a:lstStyle/>
          <a:p>
            <a:r>
              <a:rPr lang="hr-HR" sz="2800" dirty="0" smtClean="0"/>
              <a:t>Tanja Dumbović, </a:t>
            </a:r>
            <a:r>
              <a:rPr lang="hr-HR" sz="2800" dirty="0" smtClean="0"/>
              <a:t>psihologinja</a:t>
            </a:r>
            <a:endParaRPr lang="hr-HR" sz="2800" dirty="0"/>
          </a:p>
        </p:txBody>
      </p:sp>
      <p:pic>
        <p:nvPicPr>
          <p:cNvPr id="2" name="Slika 1"/>
          <p:cNvPicPr>
            <a:picLocks noChangeAspect="1"/>
          </p:cNvPicPr>
          <p:nvPr/>
        </p:nvPicPr>
        <p:blipFill>
          <a:blip r:embed="rId2"/>
          <a:stretch>
            <a:fillRect/>
          </a:stretch>
        </p:blipFill>
        <p:spPr>
          <a:xfrm>
            <a:off x="3366654" y="3542307"/>
            <a:ext cx="5229784" cy="2501903"/>
          </a:xfrm>
          <a:prstGeom prst="rect">
            <a:avLst/>
          </a:prstGeom>
        </p:spPr>
      </p:pic>
    </p:spTree>
    <p:extLst>
      <p:ext uri="{BB962C8B-B14F-4D97-AF65-F5344CB8AC3E}">
        <p14:creationId xmlns:p14="http://schemas.microsoft.com/office/powerpoint/2010/main" val="3829072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Koliko trebam učiti?</a:t>
            </a:r>
            <a:endParaRPr lang="hr-HR" b="1" dirty="0"/>
          </a:p>
        </p:txBody>
      </p:sp>
      <p:sp>
        <p:nvSpPr>
          <p:cNvPr id="3" name="Rezervirano mjesto sadržaja 2"/>
          <p:cNvSpPr>
            <a:spLocks noGrp="1"/>
          </p:cNvSpPr>
          <p:nvPr>
            <p:ph idx="1"/>
          </p:nvPr>
        </p:nvSpPr>
        <p:spPr>
          <a:xfrm>
            <a:off x="996287" y="1296537"/>
            <a:ext cx="10433713" cy="5377218"/>
          </a:xfrm>
        </p:spPr>
        <p:txBody>
          <a:bodyPr>
            <a:normAutofit fontScale="25000" lnSpcReduction="20000"/>
          </a:bodyPr>
          <a:lstStyle/>
          <a:p>
            <a:pPr marL="0" indent="0">
              <a:buNone/>
            </a:pPr>
            <a:r>
              <a:rPr lang="hr-HR" sz="8000" dirty="0" smtClean="0">
                <a:latin typeface="Comic Sans MS" panose="030F0702030302020204" pitchFamily="66" charset="0"/>
              </a:rPr>
              <a:t>Učenje uključuje: praćenje online nastave i samostalno učenje</a:t>
            </a:r>
          </a:p>
          <a:p>
            <a:pPr marL="0" indent="0">
              <a:buNone/>
            </a:pPr>
            <a:endParaRPr lang="hr-HR" sz="8000" dirty="0">
              <a:latin typeface="Comic Sans MS" panose="030F0702030302020204" pitchFamily="66" charset="0"/>
            </a:endParaRPr>
          </a:p>
          <a:p>
            <a:pPr marL="0" indent="0">
              <a:buNone/>
            </a:pPr>
            <a:r>
              <a:rPr lang="hr-HR" sz="8000" dirty="0" smtClean="0">
                <a:latin typeface="Comic Sans MS" panose="030F0702030302020204" pitchFamily="66" charset="0"/>
              </a:rPr>
              <a:t>Količina vremena provedenog u učenju, prema preporuci MZOS-a (27.ožujka 2020.) je  5-8 sati dnevno, u prosjeku </a:t>
            </a:r>
            <a:r>
              <a:rPr lang="hr-HR" sz="8000" dirty="0" smtClean="0">
                <a:solidFill>
                  <a:srgbClr val="FF0000"/>
                </a:solidFill>
                <a:latin typeface="Comic Sans MS" panose="030F0702030302020204" pitchFamily="66" charset="0"/>
              </a:rPr>
              <a:t>7 sati </a:t>
            </a:r>
            <a:r>
              <a:rPr lang="hr-HR" sz="8000" dirty="0" smtClean="0">
                <a:latin typeface="Comic Sans MS" panose="030F0702030302020204" pitchFamily="66" charset="0"/>
              </a:rPr>
              <a:t>za učenike srednje škole. </a:t>
            </a:r>
          </a:p>
          <a:p>
            <a:pPr marL="0" indent="0">
              <a:buNone/>
            </a:pPr>
            <a:endParaRPr lang="hr-HR" sz="8000" dirty="0" smtClean="0">
              <a:latin typeface="Comic Sans MS" panose="030F0702030302020204" pitchFamily="66" charset="0"/>
            </a:endParaRPr>
          </a:p>
          <a:p>
            <a:pPr marL="0" indent="0">
              <a:buNone/>
            </a:pPr>
            <a:r>
              <a:rPr lang="hr-HR" sz="8000" dirty="0" smtClean="0">
                <a:solidFill>
                  <a:srgbClr val="C00000"/>
                </a:solidFill>
                <a:effectLst>
                  <a:outerShdw blurRad="38100" dist="38100" dir="2700000" algn="tl">
                    <a:srgbClr val="000000">
                      <a:alpha val="43137"/>
                    </a:srgbClr>
                  </a:outerShdw>
                </a:effectLst>
                <a:latin typeface="Comic Sans MS" panose="030F0702030302020204" pitchFamily="66" charset="0"/>
              </a:rPr>
              <a:t>Što sve uključuje učenje:</a:t>
            </a:r>
            <a:endParaRPr lang="hr-HR" sz="8000" dirty="0">
              <a:solidFill>
                <a:srgbClr val="C00000"/>
              </a:solidFill>
              <a:effectLst>
                <a:outerShdw blurRad="38100" dist="38100" dir="2700000" algn="tl">
                  <a:srgbClr val="000000">
                    <a:alpha val="43137"/>
                  </a:srgbClr>
                </a:outerShdw>
              </a:effectLst>
              <a:latin typeface="Comic Sans MS" panose="030F0702030302020204" pitchFamily="66" charset="0"/>
            </a:endParaRPr>
          </a:p>
          <a:p>
            <a:pPr marL="0" indent="0">
              <a:buNone/>
            </a:pPr>
            <a:r>
              <a:rPr lang="hr-HR" sz="8000" dirty="0" smtClean="0">
                <a:latin typeface="Comic Sans MS" panose="030F0702030302020204" pitchFamily="66" charset="0"/>
              </a:rPr>
              <a:t>vrijeme pripreme, provjeravanje novih poruka u virtualnom razredu, provjeravanje novih zadataka i bilježenje na plan učenja. </a:t>
            </a:r>
          </a:p>
          <a:p>
            <a:pPr marL="0" indent="0">
              <a:buNone/>
            </a:pPr>
            <a:r>
              <a:rPr lang="hr-HR" sz="8000" dirty="0" smtClean="0">
                <a:latin typeface="Comic Sans MS" panose="030F0702030302020204" pitchFamily="66" charset="0"/>
              </a:rPr>
              <a:t>-organizacija učenja za taj dan; izvršavanje zadataka, slanje nastavniku.</a:t>
            </a:r>
          </a:p>
          <a:p>
            <a:pPr marL="0" indent="0">
              <a:buNone/>
            </a:pPr>
            <a:endParaRPr lang="hr-HR" sz="8000" dirty="0">
              <a:latin typeface="Comic Sans MS" panose="030F0702030302020204" pitchFamily="66" charset="0"/>
            </a:endParaRPr>
          </a:p>
          <a:p>
            <a:pPr marL="0" indent="0">
              <a:buNone/>
            </a:pPr>
            <a:r>
              <a:rPr lang="hr-HR" sz="8000" b="1" u="sng" dirty="0" smtClean="0">
                <a:latin typeface="Comic Sans MS" panose="030F0702030302020204" pitchFamily="66" charset="0"/>
              </a:rPr>
              <a:t>Prednosti online učenja: </a:t>
            </a:r>
            <a:r>
              <a:rPr lang="hr-HR" sz="8000" dirty="0" smtClean="0">
                <a:latin typeface="Comic Sans MS" panose="030F0702030302020204" pitchFamily="66" charset="0"/>
              </a:rPr>
              <a:t>rokovi za izvršavanje aktivnosti su duži (kod većine nastavnika), češće uključuju izvršavanje praktičnih zadataka, veća fleksibilnost u organizaciji vremena.</a:t>
            </a:r>
          </a:p>
          <a:p>
            <a:pPr marL="0" indent="0">
              <a:buNone/>
            </a:pPr>
            <a:r>
              <a:rPr lang="hr-HR" sz="8000" b="1" u="sng" dirty="0" smtClean="0">
                <a:latin typeface="Comic Sans MS" panose="030F0702030302020204" pitchFamily="66" charset="0"/>
              </a:rPr>
              <a:t>Nedostaci online nastave</a:t>
            </a:r>
            <a:r>
              <a:rPr lang="hr-HR" sz="8000" b="1" dirty="0" smtClean="0">
                <a:latin typeface="Comic Sans MS" panose="030F0702030302020204" pitchFamily="66" charset="0"/>
              </a:rPr>
              <a:t>: </a:t>
            </a:r>
            <a:r>
              <a:rPr lang="hr-HR" sz="8000" dirty="0" smtClean="0">
                <a:latin typeface="Comic Sans MS" panose="030F0702030302020204" pitchFamily="66" charset="0"/>
              </a:rPr>
              <a:t>učenik više vremena provodi u samostalnom učenju, nema učenja u realnom vremenu pa tako i dostupnost nastavnika je nekad manja, nejednaki uvjeti učenja za sve.</a:t>
            </a:r>
          </a:p>
          <a:p>
            <a:pPr marL="0" indent="0">
              <a:buNone/>
            </a:pPr>
            <a:endParaRPr lang="hr-HR" sz="11200" dirty="0">
              <a:latin typeface="Comic Sans MS" panose="030F0702030302020204" pitchFamily="66" charset="0"/>
            </a:endParaRPr>
          </a:p>
          <a:p>
            <a:pPr marL="0" indent="0">
              <a:buNone/>
            </a:pPr>
            <a:endParaRPr lang="hr-HR" sz="11200" dirty="0" smtClean="0">
              <a:latin typeface="Comic Sans MS" panose="030F0702030302020204" pitchFamily="66" charset="0"/>
            </a:endParaRPr>
          </a:p>
          <a:p>
            <a:pPr marL="0" indent="0">
              <a:buNone/>
            </a:pPr>
            <a:endParaRPr lang="hr-HR" sz="11200" dirty="0">
              <a:latin typeface="Comic Sans MS" panose="030F0702030302020204" pitchFamily="66" charset="0"/>
            </a:endParaRPr>
          </a:p>
          <a:p>
            <a:pPr marL="0" indent="0">
              <a:buNone/>
            </a:pPr>
            <a:endParaRPr lang="hr-HR" dirty="0" smtClean="0"/>
          </a:p>
          <a:p>
            <a:pPr marL="0" indent="0">
              <a:buNone/>
            </a:pPr>
            <a:endParaRPr lang="hr-HR" dirty="0"/>
          </a:p>
          <a:p>
            <a:pPr marL="0" indent="0">
              <a:buNone/>
            </a:pPr>
            <a:endParaRPr lang="hr-HR" dirty="0" smtClean="0"/>
          </a:p>
          <a:p>
            <a:pPr marL="0" indent="0">
              <a:buNone/>
            </a:pPr>
            <a:endParaRPr lang="hr-HR" dirty="0" smtClean="0"/>
          </a:p>
          <a:p>
            <a:pPr marL="0" indent="0">
              <a:buNone/>
            </a:pPr>
            <a:r>
              <a:rPr lang="hr-HR" dirty="0"/>
              <a:t>		</a:t>
            </a:r>
            <a:endParaRPr lang="hr-HR" dirty="0" smtClean="0"/>
          </a:p>
          <a:p>
            <a:pPr marL="0" indent="0">
              <a:buNone/>
            </a:pPr>
            <a:endParaRPr lang="hr-HR" dirty="0"/>
          </a:p>
        </p:txBody>
      </p:sp>
      <p:pic>
        <p:nvPicPr>
          <p:cNvPr id="4" name="Picture 3"/>
          <p:cNvPicPr>
            <a:picLocks noChangeAspect="1"/>
          </p:cNvPicPr>
          <p:nvPr/>
        </p:nvPicPr>
        <p:blipFill>
          <a:blip r:embed="rId2"/>
          <a:stretch>
            <a:fillRect/>
          </a:stretch>
        </p:blipFill>
        <p:spPr>
          <a:xfrm>
            <a:off x="9414933" y="123564"/>
            <a:ext cx="2015067" cy="1778992"/>
          </a:xfrm>
          <a:prstGeom prst="rect">
            <a:avLst/>
          </a:prstGeom>
        </p:spPr>
      </p:pic>
    </p:spTree>
    <p:extLst>
      <p:ext uri="{BB962C8B-B14F-4D97-AF65-F5344CB8AC3E}">
        <p14:creationId xmlns:p14="http://schemas.microsoft.com/office/powerpoint/2010/main" val="641530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93422" y="0"/>
            <a:ext cx="10436578" cy="1874517"/>
          </a:xfrm>
        </p:spPr>
        <p:txBody>
          <a:bodyPr>
            <a:normAutofit fontScale="90000"/>
          </a:bodyPr>
          <a:lstStyle/>
          <a:p>
            <a:pPr algn="ctr"/>
            <a:r>
              <a:rPr lang="hr-HR" dirty="0"/>
              <a:t>KORAK 3: Prihvati odgovornost za svoje učenje te potraži pomoć kada nešto ne znaš napraviti</a:t>
            </a:r>
            <a:br>
              <a:rPr lang="hr-HR" dirty="0"/>
            </a:br>
            <a:endParaRPr lang="hr-HR" b="1" dirty="0">
              <a:solidFill>
                <a:srgbClr val="FF0000"/>
              </a:solidFill>
              <a:latin typeface="Comic Sans MS" panose="030F0702030302020204" pitchFamily="66" charset="0"/>
            </a:endParaRPr>
          </a:p>
        </p:txBody>
      </p:sp>
      <p:sp>
        <p:nvSpPr>
          <p:cNvPr id="3" name="Rezervirano mjesto sadržaja 2"/>
          <p:cNvSpPr>
            <a:spLocks noGrp="1"/>
          </p:cNvSpPr>
          <p:nvPr>
            <p:ph idx="1"/>
          </p:nvPr>
        </p:nvSpPr>
        <p:spPr>
          <a:xfrm>
            <a:off x="1251678" y="2178755"/>
            <a:ext cx="10178322" cy="3700837"/>
          </a:xfrm>
        </p:spPr>
        <p:txBody>
          <a:bodyPr>
            <a:normAutofit lnSpcReduction="10000"/>
          </a:bodyPr>
          <a:lstStyle/>
          <a:p>
            <a:r>
              <a:rPr lang="hr-HR" sz="2400" dirty="0" smtClean="0">
                <a:latin typeface="Arial" panose="020B0604020202020204" pitchFamily="34" charset="0"/>
                <a:cs typeface="Arial" panose="020B0604020202020204" pitchFamily="34" charset="0"/>
              </a:rPr>
              <a:t>Nastavnik može mnogo </a:t>
            </a:r>
            <a:r>
              <a:rPr lang="hr-HR" sz="2400" dirty="0" smtClean="0">
                <a:latin typeface="Arial" panose="020B0604020202020204" pitchFamily="34" charset="0"/>
                <a:cs typeface="Arial" panose="020B0604020202020204" pitchFamily="34" charset="0"/>
              </a:rPr>
              <a:t>toga -  </a:t>
            </a:r>
            <a:r>
              <a:rPr lang="hr-HR" sz="2400" dirty="0" smtClean="0">
                <a:latin typeface="Arial" panose="020B0604020202020204" pitchFamily="34" charset="0"/>
                <a:cs typeface="Arial" panose="020B0604020202020204" pitchFamily="34" charset="0"/>
              </a:rPr>
              <a:t>sadržaje učiniti zanimljivima, zabavnima, razumljivima, ali</a:t>
            </a:r>
          </a:p>
          <a:p>
            <a:pPr marL="0" indent="0">
              <a:buNone/>
            </a:pPr>
            <a:r>
              <a:rPr lang="hr-HR" sz="2400" dirty="0" smtClean="0">
                <a:latin typeface="Arial" panose="020B0604020202020204" pitchFamily="34" charset="0"/>
                <a:cs typeface="Arial" panose="020B0604020202020204" pitchFamily="34" charset="0"/>
              </a:rPr>
              <a:t>   </a:t>
            </a:r>
            <a:r>
              <a:rPr lang="hr-HR" sz="2400" dirty="0" smtClean="0">
                <a:solidFill>
                  <a:srgbClr val="FF0000"/>
                </a:solidFill>
                <a:latin typeface="Arial" panose="020B0604020202020204" pitchFamily="34" charset="0"/>
                <a:cs typeface="Arial" panose="020B0604020202020204" pitchFamily="34" charset="0"/>
              </a:rPr>
              <a:t>TVOJ uspjeh ovisi najviše o tebi i tvome trudu!</a:t>
            </a:r>
          </a:p>
          <a:p>
            <a:endParaRPr lang="hr-HR" sz="2400" dirty="0">
              <a:latin typeface="Arial" panose="020B0604020202020204" pitchFamily="34" charset="0"/>
              <a:cs typeface="Arial" panose="020B0604020202020204" pitchFamily="34" charset="0"/>
            </a:endParaRPr>
          </a:p>
          <a:p>
            <a:r>
              <a:rPr lang="hr-HR" sz="2400" dirty="0" smtClean="0">
                <a:latin typeface="Arial" panose="020B0604020202020204" pitchFamily="34" charset="0"/>
                <a:cs typeface="Arial" panose="020B0604020202020204" pitchFamily="34" charset="0"/>
              </a:rPr>
              <a:t>Promjeni razmišljanje  iz „TREBAM napraviti” u „</a:t>
            </a:r>
            <a:r>
              <a:rPr lang="hr-HR" sz="2400" dirty="0">
                <a:latin typeface="Arial" panose="020B0604020202020204" pitchFamily="34" charset="0"/>
                <a:cs typeface="Arial" panose="020B0604020202020204" pitchFamily="34" charset="0"/>
              </a:rPr>
              <a:t> </a:t>
            </a:r>
            <a:r>
              <a:rPr lang="hr-HR" sz="2400" dirty="0" smtClean="0">
                <a:latin typeface="Arial" panose="020B0604020202020204" pitchFamily="34" charset="0"/>
                <a:cs typeface="Arial" panose="020B0604020202020204" pitchFamily="34" charset="0"/>
              </a:rPr>
              <a:t>danas RADIM….”</a:t>
            </a:r>
          </a:p>
          <a:p>
            <a:endParaRPr lang="hr-HR" sz="2400" dirty="0">
              <a:latin typeface="Arial" panose="020B0604020202020204" pitchFamily="34" charset="0"/>
              <a:cs typeface="Arial" panose="020B0604020202020204" pitchFamily="34" charset="0"/>
            </a:endParaRPr>
          </a:p>
          <a:p>
            <a:r>
              <a:rPr lang="hr-HR" sz="2400" dirty="0" smtClean="0">
                <a:latin typeface="Arial" panose="020B0604020202020204" pitchFamily="34" charset="0"/>
                <a:cs typeface="Arial" panose="020B0604020202020204" pitchFamily="34" charset="0"/>
              </a:rPr>
              <a:t>Sjeti se da nastava traje 6-7 sati u danu i svaki dan nakon nastave trebaš i samostalno </a:t>
            </a:r>
            <a:r>
              <a:rPr lang="hr-HR" sz="2400" dirty="0" smtClean="0">
                <a:latin typeface="Arial" panose="020B0604020202020204" pitchFamily="34" charset="0"/>
                <a:cs typeface="Arial" panose="020B0604020202020204" pitchFamily="34" charset="0"/>
              </a:rPr>
              <a:t>raditi - </a:t>
            </a:r>
            <a:r>
              <a:rPr lang="hr-HR" sz="2400" dirty="0" smtClean="0">
                <a:latin typeface="Arial" panose="020B0604020202020204" pitchFamily="34" charset="0"/>
                <a:cs typeface="Arial" panose="020B0604020202020204" pitchFamily="34" charset="0"/>
              </a:rPr>
              <a:t>isto je i u okolnostima online nastave.</a:t>
            </a:r>
          </a:p>
          <a:p>
            <a:pPr marL="0" indent="0">
              <a:buNone/>
            </a:pPr>
            <a:endParaRPr lang="hr-HR" dirty="0"/>
          </a:p>
        </p:txBody>
      </p:sp>
    </p:spTree>
    <p:extLst>
      <p:ext uri="{BB962C8B-B14F-4D97-AF65-F5344CB8AC3E}">
        <p14:creationId xmlns:p14="http://schemas.microsoft.com/office/powerpoint/2010/main" val="3924640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hr-HR" b="1" dirty="0" smtClean="0">
                <a:solidFill>
                  <a:srgbClr val="C00000"/>
                </a:solidFill>
              </a:rPr>
              <a:t>ODGOVORNOST</a:t>
            </a:r>
            <a:endParaRPr lang="hr-HR" b="1" dirty="0">
              <a:solidFill>
                <a:srgbClr val="C00000"/>
              </a:solidFill>
            </a:endParaRPr>
          </a:p>
        </p:txBody>
      </p:sp>
      <p:sp>
        <p:nvSpPr>
          <p:cNvPr id="3" name="Rezervirano mjesto sadržaja 2"/>
          <p:cNvSpPr>
            <a:spLocks noGrp="1"/>
          </p:cNvSpPr>
          <p:nvPr>
            <p:ph idx="1"/>
          </p:nvPr>
        </p:nvSpPr>
        <p:spPr>
          <a:xfrm>
            <a:off x="1251678" y="1128451"/>
            <a:ext cx="10178322" cy="4405634"/>
          </a:xfrm>
        </p:spPr>
        <p:txBody>
          <a:bodyPr/>
          <a:lstStyle/>
          <a:p>
            <a:r>
              <a:rPr lang="hr-HR" sz="2400" dirty="0">
                <a:latin typeface="Arial" panose="020B0604020202020204" pitchFamily="34" charset="0"/>
                <a:cs typeface="Arial" panose="020B0604020202020204" pitchFamily="34" charset="0"/>
              </a:rPr>
              <a:t>Svima je teško</a:t>
            </a:r>
            <a:r>
              <a:rPr lang="hr-HR" sz="2400" dirty="0" smtClean="0">
                <a:latin typeface="Arial" panose="020B0604020202020204" pitchFamily="34" charset="0"/>
                <a:cs typeface="Arial" panose="020B0604020202020204" pitchFamily="34" charset="0"/>
              </a:rPr>
              <a:t>, </a:t>
            </a:r>
            <a:r>
              <a:rPr lang="hr-HR" sz="2400" dirty="0">
                <a:latin typeface="Arial" panose="020B0604020202020204" pitchFamily="34" charset="0"/>
                <a:cs typeface="Arial" panose="020B0604020202020204" pitchFamily="34" charset="0"/>
              </a:rPr>
              <a:t>trud i učenje u ovome času možda je i najbolji način da pomogneš svojim roditeljima i </a:t>
            </a:r>
            <a:r>
              <a:rPr lang="hr-HR" sz="2400" dirty="0" smtClean="0">
                <a:latin typeface="Arial" panose="020B0604020202020204" pitchFamily="34" charset="0"/>
                <a:cs typeface="Arial" panose="020B0604020202020204" pitchFamily="34" charset="0"/>
              </a:rPr>
              <a:t>sebi - </a:t>
            </a:r>
            <a:r>
              <a:rPr lang="hr-HR" sz="2400" u="sng" dirty="0">
                <a:latin typeface="Arial" panose="020B0604020202020204" pitchFamily="34" charset="0"/>
                <a:cs typeface="Arial" panose="020B0604020202020204" pitchFamily="34" charset="0"/>
              </a:rPr>
              <a:t>sjeti se: možeš kontrolirati ono što ćeš sam </a:t>
            </a:r>
            <a:r>
              <a:rPr lang="hr-HR" sz="2400" u="sng" dirty="0" smtClean="0">
                <a:latin typeface="Arial" panose="020B0604020202020204" pitchFamily="34" charset="0"/>
                <a:cs typeface="Arial" panose="020B0604020202020204" pitchFamily="34" charset="0"/>
              </a:rPr>
              <a:t>raditi!</a:t>
            </a:r>
          </a:p>
          <a:p>
            <a:pPr marL="0" indent="0">
              <a:buNone/>
            </a:pPr>
            <a:endParaRPr lang="hr-HR" sz="2400" dirty="0">
              <a:latin typeface="Arial" panose="020B0604020202020204" pitchFamily="34" charset="0"/>
              <a:cs typeface="Arial" panose="020B0604020202020204" pitchFamily="34" charset="0"/>
            </a:endParaRPr>
          </a:p>
          <a:p>
            <a:r>
              <a:rPr lang="hr-HR" sz="2400" dirty="0" smtClean="0">
                <a:latin typeface="Arial" panose="020B0604020202020204" pitchFamily="34" charset="0"/>
                <a:cs typeface="Arial" panose="020B0604020202020204" pitchFamily="34" charset="0"/>
              </a:rPr>
              <a:t>Odustajanjem ne ostvaruješ svoje </a:t>
            </a:r>
            <a:r>
              <a:rPr lang="hr-HR" sz="2400" dirty="0" smtClean="0">
                <a:latin typeface="Arial" panose="020B0604020202020204" pitchFamily="34" charset="0"/>
                <a:cs typeface="Arial" panose="020B0604020202020204" pitchFamily="34" charset="0"/>
              </a:rPr>
              <a:t>ciljeve.</a:t>
            </a:r>
            <a:endParaRPr lang="hr-HR" sz="2400" dirty="0" smtClean="0">
              <a:latin typeface="Arial" panose="020B0604020202020204" pitchFamily="34" charset="0"/>
              <a:cs typeface="Arial" panose="020B0604020202020204" pitchFamily="34" charset="0"/>
            </a:endParaRPr>
          </a:p>
          <a:p>
            <a:endParaRPr lang="hr-HR" sz="2400" dirty="0">
              <a:latin typeface="Arial" panose="020B0604020202020204" pitchFamily="34" charset="0"/>
              <a:cs typeface="Arial" panose="020B0604020202020204" pitchFamily="34" charset="0"/>
            </a:endParaRPr>
          </a:p>
          <a:p>
            <a:r>
              <a:rPr lang="hr-HR" sz="2400" dirty="0" smtClean="0">
                <a:latin typeface="Arial" panose="020B0604020202020204" pitchFamily="34" charset="0"/>
                <a:cs typeface="Arial" panose="020B0604020202020204" pitchFamily="34" charset="0"/>
              </a:rPr>
              <a:t>IZBJEGNI opravdavanje zašto baš danas ne možeš - to je lakše nego držati se </a:t>
            </a:r>
            <a:r>
              <a:rPr lang="hr-HR" sz="2400" dirty="0" smtClean="0">
                <a:latin typeface="Arial" panose="020B0604020202020204" pitchFamily="34" charset="0"/>
                <a:cs typeface="Arial" panose="020B0604020202020204" pitchFamily="34" charset="0"/>
              </a:rPr>
              <a:t>plana.</a:t>
            </a:r>
            <a:endParaRPr lang="hr-HR" sz="2400" dirty="0" smtClean="0">
              <a:latin typeface="Arial" panose="020B0604020202020204" pitchFamily="34" charset="0"/>
              <a:cs typeface="Arial" panose="020B0604020202020204" pitchFamily="34" charset="0"/>
            </a:endParaRPr>
          </a:p>
          <a:p>
            <a:endParaRPr lang="hr-HR" dirty="0">
              <a:latin typeface="Arial" panose="020B0604020202020204" pitchFamily="34" charset="0"/>
              <a:cs typeface="Arial" panose="020B0604020202020204" pitchFamily="34" charset="0"/>
            </a:endParaRPr>
          </a:p>
        </p:txBody>
      </p:sp>
      <p:pic>
        <p:nvPicPr>
          <p:cNvPr id="4" name="Slika 3"/>
          <p:cNvPicPr>
            <a:picLocks noChangeAspect="1"/>
          </p:cNvPicPr>
          <p:nvPr/>
        </p:nvPicPr>
        <p:blipFill>
          <a:blip r:embed="rId2"/>
          <a:stretch>
            <a:fillRect/>
          </a:stretch>
        </p:blipFill>
        <p:spPr>
          <a:xfrm>
            <a:off x="4094328" y="4460600"/>
            <a:ext cx="4080680" cy="2397400"/>
          </a:xfrm>
          <a:prstGeom prst="rect">
            <a:avLst/>
          </a:prstGeom>
        </p:spPr>
      </p:pic>
    </p:spTree>
    <p:extLst>
      <p:ext uri="{BB962C8B-B14F-4D97-AF65-F5344CB8AC3E}">
        <p14:creationId xmlns:p14="http://schemas.microsoft.com/office/powerpoint/2010/main" val="570102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hr-HR" b="1" dirty="0" smtClean="0">
                <a:solidFill>
                  <a:srgbClr val="C00000"/>
                </a:solidFill>
              </a:rPr>
              <a:t>KRENI S RADOM/ NE ODGAĐAJ</a:t>
            </a:r>
            <a:endParaRPr lang="hr-HR" b="1" dirty="0">
              <a:solidFill>
                <a:srgbClr val="C00000"/>
              </a:solidFill>
            </a:endParaRPr>
          </a:p>
        </p:txBody>
      </p:sp>
      <p:sp>
        <p:nvSpPr>
          <p:cNvPr id="3" name="Rezervirano mjesto sadržaja 2"/>
          <p:cNvSpPr>
            <a:spLocks noGrp="1"/>
          </p:cNvSpPr>
          <p:nvPr>
            <p:ph idx="1"/>
          </p:nvPr>
        </p:nvSpPr>
        <p:spPr>
          <a:xfrm>
            <a:off x="1251678" y="2286001"/>
            <a:ext cx="10178322" cy="4415050"/>
          </a:xfrm>
        </p:spPr>
        <p:txBody>
          <a:bodyPr>
            <a:noAutofit/>
          </a:bodyPr>
          <a:lstStyle/>
          <a:p>
            <a:r>
              <a:rPr lang="hr-HR" sz="2400" dirty="0" smtClean="0">
                <a:latin typeface="Arial" panose="020B0604020202020204" pitchFamily="34" charset="0"/>
                <a:cs typeface="Arial" panose="020B0604020202020204" pitchFamily="34" charset="0"/>
              </a:rPr>
              <a:t>Najteže je započeti, kad kreneš vidjet ćeš da nije tako teško!</a:t>
            </a:r>
          </a:p>
          <a:p>
            <a:pPr marL="0" indent="0">
              <a:buNone/>
            </a:pPr>
            <a:endParaRPr lang="hr-HR" sz="2400" dirty="0" smtClean="0">
              <a:latin typeface="Arial" panose="020B0604020202020204" pitchFamily="34" charset="0"/>
              <a:cs typeface="Arial" panose="020B0604020202020204" pitchFamily="34" charset="0"/>
            </a:endParaRPr>
          </a:p>
          <a:p>
            <a:r>
              <a:rPr lang="hr-HR" sz="2400" dirty="0" smtClean="0">
                <a:latin typeface="Arial" panose="020B0604020202020204" pitchFamily="34" charset="0"/>
                <a:cs typeface="Arial" panose="020B0604020202020204" pitchFamily="34" charset="0"/>
              </a:rPr>
              <a:t>Možeš govoriti na glas </a:t>
            </a:r>
            <a:r>
              <a:rPr lang="hr-HR" sz="2400" dirty="0" smtClean="0">
                <a:latin typeface="Arial" panose="020B0604020202020204" pitchFamily="34" charset="0"/>
                <a:cs typeface="Arial" panose="020B0604020202020204" pitchFamily="34" charset="0"/>
              </a:rPr>
              <a:t>dok </a:t>
            </a:r>
            <a:r>
              <a:rPr lang="hr-HR" sz="2400" dirty="0" smtClean="0">
                <a:latin typeface="Arial" panose="020B0604020202020204" pitchFamily="34" charset="0"/>
                <a:cs typeface="Arial" panose="020B0604020202020204" pitchFamily="34" charset="0"/>
              </a:rPr>
              <a:t>rješavaš nešto što ti teže ide.</a:t>
            </a:r>
          </a:p>
          <a:p>
            <a:pPr marL="0" indent="0">
              <a:buNone/>
            </a:pPr>
            <a:endParaRPr lang="hr-HR" sz="2400" dirty="0" smtClean="0">
              <a:latin typeface="Arial" panose="020B0604020202020204" pitchFamily="34" charset="0"/>
              <a:cs typeface="Arial" panose="020B0604020202020204" pitchFamily="34" charset="0"/>
            </a:endParaRPr>
          </a:p>
          <a:p>
            <a:r>
              <a:rPr lang="hr-HR" sz="2400" dirty="0" smtClean="0">
                <a:latin typeface="Arial" panose="020B0604020202020204" pitchFamily="34" charset="0"/>
                <a:cs typeface="Arial" panose="020B0604020202020204" pitchFamily="34" charset="0"/>
              </a:rPr>
              <a:t>Možeš pokušati zamisliti kako bi ti to </a:t>
            </a:r>
            <a:r>
              <a:rPr lang="hr-HR" sz="2400" dirty="0" smtClean="0">
                <a:latin typeface="Arial" panose="020B0604020202020204" pitchFamily="34" charset="0"/>
                <a:cs typeface="Arial" panose="020B0604020202020204" pitchFamily="34" charset="0"/>
              </a:rPr>
              <a:t>nastavnik/nastavnica </a:t>
            </a:r>
            <a:r>
              <a:rPr lang="hr-HR" sz="2400" dirty="0" smtClean="0">
                <a:latin typeface="Arial" panose="020B0604020202020204" pitchFamily="34" charset="0"/>
                <a:cs typeface="Arial" panose="020B0604020202020204" pitchFamily="34" charset="0"/>
              </a:rPr>
              <a:t>rekli.</a:t>
            </a:r>
          </a:p>
          <a:p>
            <a:pPr marL="0" indent="0">
              <a:buNone/>
            </a:pPr>
            <a:endParaRPr lang="hr-HR" sz="2400" dirty="0" smtClean="0">
              <a:latin typeface="Arial" panose="020B0604020202020204" pitchFamily="34" charset="0"/>
              <a:cs typeface="Arial" panose="020B0604020202020204" pitchFamily="34" charset="0"/>
            </a:endParaRPr>
          </a:p>
          <a:p>
            <a:r>
              <a:rPr lang="hr-HR" sz="2400" dirty="0" smtClean="0">
                <a:latin typeface="Arial" panose="020B0604020202020204" pitchFamily="34" charset="0"/>
                <a:cs typeface="Arial" panose="020B0604020202020204" pitchFamily="34" charset="0"/>
              </a:rPr>
              <a:t>Pohvali se na glas kad </a:t>
            </a:r>
            <a:r>
              <a:rPr lang="hr-HR" sz="2400" dirty="0" smtClean="0">
                <a:latin typeface="Arial" panose="020B0604020202020204" pitchFamily="34" charset="0"/>
                <a:cs typeface="Arial" panose="020B0604020202020204" pitchFamily="34" charset="0"/>
              </a:rPr>
              <a:t>riješiš </a:t>
            </a:r>
            <a:r>
              <a:rPr lang="hr-HR" sz="2400" dirty="0" smtClean="0">
                <a:latin typeface="Arial" panose="020B0604020202020204" pitchFamily="34" charset="0"/>
                <a:cs typeface="Arial" panose="020B0604020202020204" pitchFamily="34" charset="0"/>
              </a:rPr>
              <a:t>neki predmet - osobito kad riješiš one koji su ti inače teški - zaslužuješ pohvalu, a sigurno je da bi te i </a:t>
            </a:r>
            <a:r>
              <a:rPr lang="hr-HR" sz="2400" dirty="0" smtClean="0">
                <a:latin typeface="Arial" panose="020B0604020202020204" pitchFamily="34" charset="0"/>
                <a:cs typeface="Arial" panose="020B0604020202020204" pitchFamily="34" charset="0"/>
              </a:rPr>
              <a:t>nastavnik </a:t>
            </a:r>
            <a:r>
              <a:rPr lang="hr-HR" sz="2400" dirty="0" smtClean="0">
                <a:latin typeface="Arial" panose="020B0604020202020204" pitchFamily="34" charset="0"/>
                <a:cs typeface="Arial" panose="020B0604020202020204" pitchFamily="34" charset="0"/>
              </a:rPr>
              <a:t>za to pohvalio!</a:t>
            </a:r>
            <a:endParaRPr lang="hr-H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6659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KORAK 4: ODRŽAVAJ KOUNIKACIJU S NASTAVNICIMA</a:t>
            </a:r>
            <a:endParaRPr lang="hr-HR" dirty="0"/>
          </a:p>
        </p:txBody>
      </p:sp>
      <p:sp>
        <p:nvSpPr>
          <p:cNvPr id="3" name="Content Placeholder 2"/>
          <p:cNvSpPr>
            <a:spLocks noGrp="1"/>
          </p:cNvSpPr>
          <p:nvPr>
            <p:ph idx="1"/>
          </p:nvPr>
        </p:nvSpPr>
        <p:spPr>
          <a:xfrm>
            <a:off x="1251678" y="2286001"/>
            <a:ext cx="10178322" cy="4379842"/>
          </a:xfrm>
        </p:spPr>
        <p:txBody>
          <a:bodyPr>
            <a:normAutofit/>
          </a:bodyPr>
          <a:lstStyle/>
          <a:p>
            <a:r>
              <a:rPr lang="hr-HR" sz="2400" dirty="0" smtClean="0">
                <a:latin typeface="Arial" panose="020B0604020202020204" pitchFamily="34" charset="0"/>
                <a:cs typeface="Arial" panose="020B0604020202020204" pitchFamily="34" charset="0"/>
              </a:rPr>
              <a:t>Svaki </a:t>
            </a:r>
            <a:r>
              <a:rPr lang="hr-HR" sz="2400" dirty="0">
                <a:latin typeface="Arial" panose="020B0604020202020204" pitchFamily="34" charset="0"/>
                <a:cs typeface="Arial" panose="020B0604020202020204" pitchFamily="34" charset="0"/>
              </a:rPr>
              <a:t>problem je izazov koji čeka rješenje!</a:t>
            </a:r>
          </a:p>
          <a:p>
            <a:pPr marL="0" indent="0">
              <a:buNone/>
            </a:pPr>
            <a:endParaRPr lang="hr-HR" sz="2400" dirty="0">
              <a:latin typeface="Arial" panose="020B0604020202020204" pitchFamily="34" charset="0"/>
              <a:cs typeface="Arial" panose="020B0604020202020204" pitchFamily="34" charset="0"/>
            </a:endParaRPr>
          </a:p>
          <a:p>
            <a:r>
              <a:rPr lang="hr-HR" sz="2400" b="1" dirty="0">
                <a:solidFill>
                  <a:srgbClr val="FF0000"/>
                </a:solidFill>
                <a:latin typeface="Comic Sans MS" panose="030F0702030302020204" pitchFamily="66" charset="0"/>
              </a:rPr>
              <a:t>Kad naiđeš na </a:t>
            </a:r>
            <a:r>
              <a:rPr lang="hr-HR" sz="2400" b="1" dirty="0" smtClean="0">
                <a:solidFill>
                  <a:srgbClr val="FF0000"/>
                </a:solidFill>
                <a:latin typeface="Comic Sans MS" panose="030F0702030302020204" pitchFamily="66" charset="0"/>
              </a:rPr>
              <a:t>nešto </a:t>
            </a:r>
            <a:r>
              <a:rPr lang="hr-HR" sz="2400" b="1" dirty="0">
                <a:solidFill>
                  <a:srgbClr val="FF0000"/>
                </a:solidFill>
                <a:latin typeface="Comic Sans MS" panose="030F0702030302020204" pitchFamily="66" charset="0"/>
              </a:rPr>
              <a:t>što ne </a:t>
            </a:r>
            <a:r>
              <a:rPr lang="hr-HR" sz="2400" b="1" dirty="0" smtClean="0">
                <a:solidFill>
                  <a:srgbClr val="FF0000"/>
                </a:solidFill>
                <a:latin typeface="Comic Sans MS" panose="030F0702030302020204" pitchFamily="66" charset="0"/>
              </a:rPr>
              <a:t>razumiješ:</a:t>
            </a:r>
          </a:p>
          <a:p>
            <a:pPr>
              <a:buFont typeface="Wingdings" panose="05000000000000000000" pitchFamily="2" charset="2"/>
              <a:buChar char="Ø"/>
            </a:pPr>
            <a:r>
              <a:rPr lang="hr-HR" sz="2400" dirty="0" smtClean="0">
                <a:latin typeface="Arial" panose="020B0604020202020204" pitchFamily="34" charset="0"/>
                <a:cs typeface="Arial" panose="020B0604020202020204" pitchFamily="34" charset="0"/>
              </a:rPr>
              <a:t>ponovno </a:t>
            </a:r>
            <a:r>
              <a:rPr lang="hr-HR" sz="2400" dirty="0">
                <a:latin typeface="Arial" panose="020B0604020202020204" pitchFamily="34" charset="0"/>
                <a:cs typeface="Arial" panose="020B0604020202020204" pitchFamily="34" charset="0"/>
              </a:rPr>
              <a:t>pročitaj </a:t>
            </a:r>
            <a:r>
              <a:rPr lang="hr-HR" sz="2400" dirty="0" smtClean="0">
                <a:latin typeface="Arial" panose="020B0604020202020204" pitchFamily="34" charset="0"/>
                <a:cs typeface="Arial" panose="020B0604020202020204" pitchFamily="34" charset="0"/>
              </a:rPr>
              <a:t>zadatak/tekst</a:t>
            </a:r>
            <a:r>
              <a:rPr lang="hr-HR" sz="2400" dirty="0">
                <a:latin typeface="Arial" panose="020B0604020202020204" pitchFamily="34" charset="0"/>
                <a:cs typeface="Arial" panose="020B0604020202020204" pitchFamily="34" charset="0"/>
              </a:rPr>
              <a:t>… i pokušaj </a:t>
            </a:r>
            <a:r>
              <a:rPr lang="hr-HR" sz="2400" dirty="0" smtClean="0">
                <a:latin typeface="Arial" panose="020B0604020202020204" pitchFamily="34" charset="0"/>
                <a:cs typeface="Arial" panose="020B0604020202020204" pitchFamily="34" charset="0"/>
              </a:rPr>
              <a:t>riješiti</a:t>
            </a:r>
          </a:p>
          <a:p>
            <a:pPr>
              <a:buFont typeface="Wingdings" panose="05000000000000000000" pitchFamily="2" charset="2"/>
              <a:buChar char="Ø"/>
            </a:pPr>
            <a:r>
              <a:rPr lang="hr-HR" sz="2400" dirty="0">
                <a:latin typeface="Arial" panose="020B0604020202020204" pitchFamily="34" charset="0"/>
                <a:cs typeface="Arial" panose="020B0604020202020204" pitchFamily="34" charset="0"/>
              </a:rPr>
              <a:t>a</a:t>
            </a:r>
            <a:r>
              <a:rPr lang="hr-HR" sz="2400" dirty="0" smtClean="0">
                <a:latin typeface="Arial" panose="020B0604020202020204" pitchFamily="34" charset="0"/>
                <a:cs typeface="Arial" panose="020B0604020202020204" pitchFamily="34" charset="0"/>
              </a:rPr>
              <a:t>ko </a:t>
            </a:r>
            <a:r>
              <a:rPr lang="hr-HR" sz="2400" dirty="0">
                <a:latin typeface="Arial" panose="020B0604020202020204" pitchFamily="34" charset="0"/>
                <a:cs typeface="Arial" panose="020B0604020202020204" pitchFamily="34" charset="0"/>
              </a:rPr>
              <a:t>ne možeš, zapiši što nije jasno i idi </a:t>
            </a:r>
            <a:r>
              <a:rPr lang="hr-HR" sz="2400" dirty="0" smtClean="0">
                <a:latin typeface="Arial" panose="020B0604020202020204" pitchFamily="34" charset="0"/>
                <a:cs typeface="Arial" panose="020B0604020202020204" pitchFamily="34" charset="0"/>
              </a:rPr>
              <a:t>dalje</a:t>
            </a:r>
          </a:p>
          <a:p>
            <a:pPr>
              <a:buFont typeface="Wingdings" panose="05000000000000000000" pitchFamily="2" charset="2"/>
              <a:buChar char="Ø"/>
            </a:pPr>
            <a:r>
              <a:rPr lang="hr-HR" sz="2400" dirty="0">
                <a:latin typeface="Arial" panose="020B0604020202020204" pitchFamily="34" charset="0"/>
                <a:cs typeface="Arial" panose="020B0604020202020204" pitchFamily="34" charset="0"/>
              </a:rPr>
              <a:t>n</a:t>
            </a:r>
            <a:r>
              <a:rPr lang="hr-HR" sz="2400" dirty="0" smtClean="0">
                <a:latin typeface="Arial" panose="020B0604020202020204" pitchFamily="34" charset="0"/>
                <a:cs typeface="Arial" panose="020B0604020202020204" pitchFamily="34" charset="0"/>
              </a:rPr>
              <a:t>e </a:t>
            </a:r>
            <a:r>
              <a:rPr lang="hr-HR" sz="2400" dirty="0">
                <a:latin typeface="Arial" panose="020B0604020202020204" pitchFamily="34" charset="0"/>
                <a:cs typeface="Arial" panose="020B0604020202020204" pitchFamily="34" charset="0"/>
              </a:rPr>
              <a:t>prekidaj rad za svaki zadatak kojeg odmah ne </a:t>
            </a:r>
            <a:r>
              <a:rPr lang="hr-HR" sz="2400" dirty="0" smtClean="0">
                <a:latin typeface="Arial" panose="020B0604020202020204" pitchFamily="34" charset="0"/>
                <a:cs typeface="Arial" panose="020B0604020202020204" pitchFamily="34" charset="0"/>
              </a:rPr>
              <a:t>razumiješ - </a:t>
            </a:r>
            <a:r>
              <a:rPr lang="hr-HR" sz="2400" dirty="0">
                <a:latin typeface="Arial" panose="020B0604020202020204" pitchFamily="34" charset="0"/>
                <a:cs typeface="Arial" panose="020B0604020202020204" pitchFamily="34" charset="0"/>
              </a:rPr>
              <a:t>kad završiš većinu, potraži pomoć od ukućana, prijatelja iz razreda, pošalji poruku </a:t>
            </a:r>
            <a:r>
              <a:rPr lang="hr-HR" sz="2400" dirty="0" smtClean="0">
                <a:latin typeface="Arial" panose="020B0604020202020204" pitchFamily="34" charset="0"/>
                <a:cs typeface="Arial" panose="020B0604020202020204" pitchFamily="34" charset="0"/>
              </a:rPr>
              <a:t>nastavniku </a:t>
            </a:r>
            <a:r>
              <a:rPr lang="hr-HR" sz="2400" dirty="0">
                <a:latin typeface="Arial" panose="020B0604020202020204" pitchFamily="34" charset="0"/>
                <a:cs typeface="Arial" panose="020B0604020202020204" pitchFamily="34" charset="0"/>
              </a:rPr>
              <a:t>s konkretnim pitanjem ako ti nešto nije </a:t>
            </a:r>
            <a:r>
              <a:rPr lang="hr-HR" sz="2400" dirty="0" smtClean="0">
                <a:latin typeface="Arial" panose="020B0604020202020204" pitchFamily="34" charset="0"/>
                <a:cs typeface="Arial" panose="020B0604020202020204" pitchFamily="34" charset="0"/>
              </a:rPr>
              <a:t>jasno - </a:t>
            </a:r>
            <a:r>
              <a:rPr lang="hr-HR" sz="2400" dirty="0">
                <a:latin typeface="Arial" panose="020B0604020202020204" pitchFamily="34" charset="0"/>
                <a:cs typeface="Arial" panose="020B0604020202020204" pitchFamily="34" charset="0"/>
              </a:rPr>
              <a:t>kao što bi učinio u školi</a:t>
            </a:r>
          </a:p>
        </p:txBody>
      </p:sp>
      <p:pic>
        <p:nvPicPr>
          <p:cNvPr id="4" name="Picture 3"/>
          <p:cNvPicPr>
            <a:picLocks noChangeAspect="1"/>
          </p:cNvPicPr>
          <p:nvPr/>
        </p:nvPicPr>
        <p:blipFill>
          <a:blip r:embed="rId2"/>
          <a:stretch>
            <a:fillRect/>
          </a:stretch>
        </p:blipFill>
        <p:spPr>
          <a:xfrm>
            <a:off x="8173508" y="1650823"/>
            <a:ext cx="2686050" cy="1704975"/>
          </a:xfrm>
          <a:prstGeom prst="rect">
            <a:avLst/>
          </a:prstGeom>
        </p:spPr>
      </p:pic>
    </p:spTree>
    <p:extLst>
      <p:ext uri="{BB962C8B-B14F-4D97-AF65-F5344CB8AC3E}">
        <p14:creationId xmlns:p14="http://schemas.microsoft.com/office/powerpoint/2010/main" val="3343909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19666" y="172896"/>
            <a:ext cx="10178322" cy="910837"/>
          </a:xfrm>
        </p:spPr>
        <p:txBody>
          <a:bodyPr/>
          <a:lstStyle/>
          <a:p>
            <a:pPr algn="ctr"/>
            <a:r>
              <a:rPr lang="hr-HR" b="1" dirty="0" smtClean="0">
                <a:solidFill>
                  <a:srgbClr val="C00000"/>
                </a:solidFill>
              </a:rPr>
              <a:t>Radi najbolje što možeš</a:t>
            </a:r>
            <a:endParaRPr lang="hr-HR" b="1" dirty="0">
              <a:solidFill>
                <a:srgbClr val="C00000"/>
              </a:solidFill>
            </a:endParaRPr>
          </a:p>
        </p:txBody>
      </p:sp>
      <p:sp>
        <p:nvSpPr>
          <p:cNvPr id="3" name="Rezervirano mjesto sadržaja 2"/>
          <p:cNvSpPr>
            <a:spLocks noGrp="1"/>
          </p:cNvSpPr>
          <p:nvPr>
            <p:ph idx="1"/>
          </p:nvPr>
        </p:nvSpPr>
        <p:spPr>
          <a:xfrm>
            <a:off x="1019666" y="1207911"/>
            <a:ext cx="10178322" cy="5465843"/>
          </a:xfrm>
        </p:spPr>
        <p:txBody>
          <a:bodyPr>
            <a:normAutofit fontScale="92500" lnSpcReduction="20000"/>
          </a:bodyPr>
          <a:lstStyle/>
          <a:p>
            <a:pPr marL="0" indent="0">
              <a:buNone/>
            </a:pPr>
            <a:r>
              <a:rPr lang="hr-HR" sz="2400" dirty="0" smtClean="0">
                <a:latin typeface="Arial" panose="020B0604020202020204" pitchFamily="34" charset="0"/>
                <a:cs typeface="Arial" panose="020B0604020202020204" pitchFamily="34" charset="0"/>
              </a:rPr>
              <a:t>Koncentracija za učenje nije uvijek ista, bit će boljih i lošijih dana, ali važno je u svakom danu napraviti </a:t>
            </a:r>
            <a:r>
              <a:rPr lang="hr-HR" sz="2400" u="sng" dirty="0" smtClean="0">
                <a:latin typeface="Arial" panose="020B0604020202020204" pitchFamily="34" charset="0"/>
                <a:cs typeface="Arial" panose="020B0604020202020204" pitchFamily="34" charset="0"/>
              </a:rPr>
              <a:t>barem nešto</a:t>
            </a:r>
            <a:r>
              <a:rPr lang="hr-HR" sz="2400" dirty="0" smtClean="0">
                <a:latin typeface="Arial" panose="020B0604020202020204" pitchFamily="34" charset="0"/>
                <a:cs typeface="Arial" panose="020B0604020202020204" pitchFamily="34" charset="0"/>
              </a:rPr>
              <a:t>.</a:t>
            </a:r>
          </a:p>
          <a:p>
            <a:pPr marL="0" indent="0">
              <a:buNone/>
            </a:pPr>
            <a:endParaRPr lang="hr-HR" sz="2400" dirty="0">
              <a:latin typeface="Arial" panose="020B0604020202020204" pitchFamily="34" charset="0"/>
              <a:cs typeface="Arial" panose="020B0604020202020204" pitchFamily="34" charset="0"/>
            </a:endParaRPr>
          </a:p>
          <a:p>
            <a:pPr marL="0" indent="0">
              <a:buNone/>
            </a:pPr>
            <a:r>
              <a:rPr lang="hr-HR" sz="2400" dirty="0" smtClean="0">
                <a:latin typeface="Arial" panose="020B0604020202020204" pitchFamily="34" charset="0"/>
                <a:cs typeface="Arial" panose="020B0604020202020204" pitchFamily="34" charset="0"/>
              </a:rPr>
              <a:t>Poruke, mobitel, društvene mreže</a:t>
            </a:r>
            <a:r>
              <a:rPr lang="hr-HR" sz="2400" dirty="0" smtClean="0">
                <a:latin typeface="Arial" panose="020B0604020202020204" pitchFamily="34" charset="0"/>
                <a:cs typeface="Arial" panose="020B0604020202020204" pitchFamily="34" charset="0"/>
              </a:rPr>
              <a:t>, </a:t>
            </a:r>
            <a:r>
              <a:rPr lang="hr-HR" sz="2400" dirty="0" smtClean="0">
                <a:latin typeface="Arial" panose="020B0604020202020204" pitchFamily="34" charset="0"/>
                <a:cs typeface="Arial" panose="020B0604020202020204" pitchFamily="34" charset="0"/>
              </a:rPr>
              <a:t>uređivanje Instagram profila… ostavi za vrijeme odmaranja, isključi sve to u vrijeme dok učiš.</a:t>
            </a:r>
          </a:p>
          <a:p>
            <a:r>
              <a:rPr lang="hr-HR" sz="2400" dirty="0">
                <a:latin typeface="Arial" panose="020B0604020202020204" pitchFamily="34" charset="0"/>
                <a:cs typeface="Arial" panose="020B0604020202020204" pitchFamily="34" charset="0"/>
              </a:rPr>
              <a:t>Izbjegni raditi više stvari </a:t>
            </a:r>
            <a:r>
              <a:rPr lang="hr-HR" sz="2400" dirty="0" smtClean="0">
                <a:latin typeface="Arial" panose="020B0604020202020204" pitchFamily="34" charset="0"/>
                <a:cs typeface="Arial" panose="020B0604020202020204" pitchFamily="34" charset="0"/>
              </a:rPr>
              <a:t>istovremeno - </a:t>
            </a:r>
            <a:r>
              <a:rPr lang="hr-HR" sz="2400" dirty="0">
                <a:latin typeface="Arial" panose="020B0604020202020204" pitchFamily="34" charset="0"/>
                <a:cs typeface="Arial" panose="020B0604020202020204" pitchFamily="34" charset="0"/>
              </a:rPr>
              <a:t>imaš dovoljno </a:t>
            </a:r>
            <a:r>
              <a:rPr lang="hr-HR" sz="2400" dirty="0" smtClean="0">
                <a:latin typeface="Arial" panose="020B0604020202020204" pitchFamily="34" charset="0"/>
                <a:cs typeface="Arial" panose="020B0604020202020204" pitchFamily="34" charset="0"/>
              </a:rPr>
              <a:t>vremena.</a:t>
            </a:r>
            <a:endParaRPr lang="hr-HR" sz="2400" dirty="0">
              <a:latin typeface="Arial" panose="020B0604020202020204" pitchFamily="34" charset="0"/>
              <a:cs typeface="Arial" panose="020B0604020202020204" pitchFamily="34" charset="0"/>
            </a:endParaRPr>
          </a:p>
          <a:p>
            <a:pPr marL="0" indent="0">
              <a:buNone/>
            </a:pPr>
            <a:endParaRPr lang="hr-HR" sz="2400" dirty="0">
              <a:latin typeface="Arial" panose="020B0604020202020204" pitchFamily="34" charset="0"/>
              <a:cs typeface="Arial" panose="020B0604020202020204" pitchFamily="34" charset="0"/>
            </a:endParaRPr>
          </a:p>
          <a:p>
            <a:r>
              <a:rPr lang="hr-HR" sz="2400" dirty="0">
                <a:latin typeface="Arial" panose="020B0604020202020204" pitchFamily="34" charset="0"/>
                <a:cs typeface="Arial" panose="020B0604020202020204" pitchFamily="34" charset="0"/>
              </a:rPr>
              <a:t>Kad je vrijeme </a:t>
            </a:r>
            <a:r>
              <a:rPr lang="hr-HR" sz="2400" dirty="0" smtClean="0">
                <a:latin typeface="Arial" panose="020B0604020202020204" pitchFamily="34" charset="0"/>
                <a:cs typeface="Arial" panose="020B0604020202020204" pitchFamily="34" charset="0"/>
              </a:rPr>
              <a:t>učenja - usmjeri </a:t>
            </a:r>
            <a:r>
              <a:rPr lang="hr-HR" sz="2400" dirty="0">
                <a:latin typeface="Arial" panose="020B0604020202020204" pitchFamily="34" charset="0"/>
                <a:cs typeface="Arial" panose="020B0604020202020204" pitchFamily="34" charset="0"/>
              </a:rPr>
              <a:t>se na to i radi najbolje što </a:t>
            </a:r>
            <a:r>
              <a:rPr lang="hr-HR" sz="2400" dirty="0" smtClean="0">
                <a:latin typeface="Arial" panose="020B0604020202020204" pitchFamily="34" charset="0"/>
                <a:cs typeface="Arial" panose="020B0604020202020204" pitchFamily="34" charset="0"/>
              </a:rPr>
              <a:t>možeš.</a:t>
            </a:r>
            <a:endParaRPr lang="hr-HR" sz="2400" dirty="0">
              <a:latin typeface="Arial" panose="020B0604020202020204" pitchFamily="34" charset="0"/>
              <a:cs typeface="Arial" panose="020B0604020202020204" pitchFamily="34" charset="0"/>
            </a:endParaRPr>
          </a:p>
          <a:p>
            <a:pPr marL="0" indent="0">
              <a:buNone/>
            </a:pPr>
            <a:endParaRPr lang="hr-HR" sz="2400" dirty="0">
              <a:latin typeface="Arial" panose="020B0604020202020204" pitchFamily="34" charset="0"/>
              <a:cs typeface="Arial" panose="020B0604020202020204" pitchFamily="34" charset="0"/>
            </a:endParaRPr>
          </a:p>
          <a:p>
            <a:r>
              <a:rPr lang="hr-HR" sz="2400" dirty="0">
                <a:latin typeface="Arial" panose="020B0604020202020204" pitchFamily="34" charset="0"/>
                <a:cs typeface="Arial" panose="020B0604020202020204" pitchFamily="34" charset="0"/>
              </a:rPr>
              <a:t>Ako je puno ukućana u stanu i nemaš svoj mirni prostor za rad, pokušaj dogovoriti vrijeme kad bi ti mogli osigurati najmanje </a:t>
            </a:r>
            <a:r>
              <a:rPr lang="hr-HR" sz="2400" dirty="0" smtClean="0">
                <a:latin typeface="Arial" panose="020B0604020202020204" pitchFamily="34" charset="0"/>
                <a:cs typeface="Arial" panose="020B0604020202020204" pitchFamily="34" charset="0"/>
              </a:rPr>
              <a:t>ometanja.</a:t>
            </a:r>
            <a:endParaRPr lang="hr-HR" sz="2400" dirty="0">
              <a:latin typeface="Arial" panose="020B0604020202020204" pitchFamily="34" charset="0"/>
              <a:cs typeface="Arial" panose="020B0604020202020204" pitchFamily="34" charset="0"/>
            </a:endParaRPr>
          </a:p>
          <a:p>
            <a:endParaRPr lang="hr-HR" sz="2400" dirty="0">
              <a:latin typeface="Arial" panose="020B0604020202020204" pitchFamily="34" charset="0"/>
              <a:cs typeface="Arial" panose="020B0604020202020204" pitchFamily="34" charset="0"/>
            </a:endParaRPr>
          </a:p>
          <a:p>
            <a:r>
              <a:rPr lang="hr-HR" sz="2400" dirty="0">
                <a:latin typeface="Arial" panose="020B0604020202020204" pitchFamily="34" charset="0"/>
                <a:cs typeface="Arial" panose="020B0604020202020204" pitchFamily="34" charset="0"/>
              </a:rPr>
              <a:t>Osiguraj si kratke </a:t>
            </a:r>
            <a:r>
              <a:rPr lang="hr-HR" sz="2400" u="sng" dirty="0">
                <a:solidFill>
                  <a:srgbClr val="FF0000"/>
                </a:solidFill>
                <a:latin typeface="Arial" panose="020B0604020202020204" pitchFamily="34" charset="0"/>
                <a:cs typeface="Arial" panose="020B0604020202020204" pitchFamily="34" charset="0"/>
              </a:rPr>
              <a:t>pauze</a:t>
            </a:r>
            <a:r>
              <a:rPr lang="hr-HR" sz="2400" dirty="0">
                <a:latin typeface="Arial" panose="020B0604020202020204" pitchFamily="34" charset="0"/>
                <a:cs typeface="Arial" panose="020B0604020202020204" pitchFamily="34" charset="0"/>
              </a:rPr>
              <a:t> nakon određenog vremena </a:t>
            </a:r>
            <a:r>
              <a:rPr lang="hr-HR" sz="2400" dirty="0" smtClean="0">
                <a:latin typeface="Arial" panose="020B0604020202020204" pitchFamily="34" charset="0"/>
                <a:cs typeface="Arial" panose="020B0604020202020204" pitchFamily="34" charset="0"/>
              </a:rPr>
              <a:t>učenja, a </a:t>
            </a:r>
            <a:r>
              <a:rPr lang="hr-HR" sz="2400" dirty="0">
                <a:latin typeface="Arial" panose="020B0604020202020204" pitchFamily="34" charset="0"/>
                <a:cs typeface="Arial" panose="020B0604020202020204" pitchFamily="34" charset="0"/>
              </a:rPr>
              <a:t>nakon dva-tri sata rada osiguraj si pauzu od 15 </a:t>
            </a:r>
            <a:r>
              <a:rPr lang="hr-HR" sz="2400" dirty="0" smtClean="0">
                <a:latin typeface="Arial" panose="020B0604020202020204" pitchFamily="34" charset="0"/>
                <a:cs typeface="Arial" panose="020B0604020202020204" pitchFamily="34" charset="0"/>
              </a:rPr>
              <a:t>min.</a:t>
            </a:r>
            <a:endParaRPr lang="hr-HR" sz="2400" dirty="0">
              <a:latin typeface="Arial" panose="020B0604020202020204" pitchFamily="34" charset="0"/>
              <a:cs typeface="Arial" panose="020B0604020202020204" pitchFamily="34" charset="0"/>
            </a:endParaRPr>
          </a:p>
          <a:p>
            <a:pPr marL="0" indent="0">
              <a:buNone/>
            </a:pPr>
            <a:endParaRPr lang="hr-HR" sz="2400" dirty="0">
              <a:latin typeface="Arial" panose="020B0604020202020204" pitchFamily="34" charset="0"/>
              <a:cs typeface="Arial" panose="020B0604020202020204" pitchFamily="34" charset="0"/>
            </a:endParaRPr>
          </a:p>
          <a:p>
            <a:pPr marL="0" indent="0">
              <a:buNone/>
            </a:pPr>
            <a:endParaRPr lang="hr-HR" sz="2400" dirty="0" smtClean="0">
              <a:latin typeface="Arial" panose="020B0604020202020204" pitchFamily="34" charset="0"/>
              <a:cs typeface="Arial" panose="020B0604020202020204" pitchFamily="34" charset="0"/>
            </a:endParaRPr>
          </a:p>
          <a:p>
            <a:pPr marL="0" indent="0">
              <a:buNone/>
            </a:pPr>
            <a:endParaRPr lang="hr-HR" dirty="0"/>
          </a:p>
        </p:txBody>
      </p:sp>
    </p:spTree>
    <p:extLst>
      <p:ext uri="{BB962C8B-B14F-4D97-AF65-F5344CB8AC3E}">
        <p14:creationId xmlns:p14="http://schemas.microsoft.com/office/powerpoint/2010/main" val="49200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hr-HR" b="1" dirty="0" smtClean="0">
                <a:solidFill>
                  <a:srgbClr val="C00000"/>
                </a:solidFill>
              </a:rPr>
              <a:t>AKTIVNO UČENJE</a:t>
            </a:r>
            <a:endParaRPr lang="hr-HR" b="1" dirty="0">
              <a:solidFill>
                <a:srgbClr val="C00000"/>
              </a:solidFill>
            </a:endParaRPr>
          </a:p>
        </p:txBody>
      </p:sp>
      <p:sp>
        <p:nvSpPr>
          <p:cNvPr id="3" name="Rezervirano mjesto sadržaja 2"/>
          <p:cNvSpPr>
            <a:spLocks noGrp="1"/>
          </p:cNvSpPr>
          <p:nvPr>
            <p:ph idx="1"/>
          </p:nvPr>
        </p:nvSpPr>
        <p:spPr>
          <a:xfrm>
            <a:off x="1251678" y="1392072"/>
            <a:ext cx="10178322" cy="5465927"/>
          </a:xfrm>
        </p:spPr>
        <p:txBody>
          <a:bodyPr>
            <a:normAutofit/>
          </a:bodyPr>
          <a:lstStyle/>
          <a:p>
            <a:r>
              <a:rPr lang="hr-HR" sz="2800" dirty="0" smtClean="0">
                <a:latin typeface="Arial" panose="020B0604020202020204" pitchFamily="34" charset="0"/>
                <a:cs typeface="Arial" panose="020B0604020202020204" pitchFamily="34" charset="0"/>
              </a:rPr>
              <a:t>UČI aktivno, sad je to važnije no ikad! Koristi bilješke, izrađuj umne mape, plakate</a:t>
            </a:r>
            <a:r>
              <a:rPr lang="hr-HR" sz="2800" dirty="0" smtClean="0">
                <a:latin typeface="Arial" panose="020B0604020202020204" pitchFamily="34" charset="0"/>
                <a:cs typeface="Arial" panose="020B0604020202020204" pitchFamily="34" charset="0"/>
              </a:rPr>
              <a:t>, </a:t>
            </a:r>
            <a:r>
              <a:rPr lang="hr-HR" sz="2800" dirty="0" smtClean="0">
                <a:latin typeface="Arial" panose="020B0604020202020204" pitchFamily="34" charset="0"/>
                <a:cs typeface="Arial" panose="020B0604020202020204" pitchFamily="34" charset="0"/>
              </a:rPr>
              <a:t>sve što ti olakšava VIZUALNO predočavanje </a:t>
            </a:r>
            <a:r>
              <a:rPr lang="hr-HR" sz="2800" dirty="0" smtClean="0">
                <a:latin typeface="Arial" panose="020B0604020202020204" pitchFamily="34" charset="0"/>
                <a:cs typeface="Arial" panose="020B0604020202020204" pitchFamily="34" charset="0"/>
              </a:rPr>
              <a:t>informacija - </a:t>
            </a:r>
            <a:r>
              <a:rPr lang="hr-HR" sz="2800" dirty="0" smtClean="0">
                <a:latin typeface="Arial" panose="020B0604020202020204" pitchFamily="34" charset="0"/>
                <a:cs typeface="Arial" panose="020B0604020202020204" pitchFamily="34" charset="0"/>
              </a:rPr>
              <a:t>mozak ih lakše </a:t>
            </a:r>
            <a:r>
              <a:rPr lang="hr-HR" sz="2800" dirty="0" smtClean="0">
                <a:latin typeface="Arial" panose="020B0604020202020204" pitchFamily="34" charset="0"/>
                <a:cs typeface="Arial" panose="020B0604020202020204" pitchFamily="34" charset="0"/>
              </a:rPr>
              <a:t>pamti!</a:t>
            </a:r>
            <a:endParaRPr lang="hr-HR" sz="2800" dirty="0" smtClean="0">
              <a:latin typeface="Arial" panose="020B0604020202020204" pitchFamily="34" charset="0"/>
              <a:cs typeface="Arial" panose="020B0604020202020204" pitchFamily="34" charset="0"/>
            </a:endParaRPr>
          </a:p>
          <a:p>
            <a:pPr marL="0" indent="0">
              <a:buNone/>
            </a:pPr>
            <a:endParaRPr lang="hr-HR" sz="2800" dirty="0" smtClean="0">
              <a:latin typeface="Arial" panose="020B0604020202020204" pitchFamily="34" charset="0"/>
              <a:cs typeface="Arial" panose="020B0604020202020204" pitchFamily="34" charset="0"/>
            </a:endParaRPr>
          </a:p>
          <a:p>
            <a:r>
              <a:rPr lang="hr-HR" sz="2800" dirty="0" smtClean="0">
                <a:latin typeface="Arial" panose="020B0604020202020204" pitchFamily="34" charset="0"/>
                <a:cs typeface="Arial" panose="020B0604020202020204" pitchFamily="34" charset="0"/>
              </a:rPr>
              <a:t>Mozak je poput mišića- što ga više koristiš to je u boljoj kondiciji pa </a:t>
            </a:r>
            <a:r>
              <a:rPr lang="hr-HR" sz="2800" dirty="0" smtClean="0">
                <a:latin typeface="Arial" panose="020B0604020202020204" pitchFamily="34" charset="0"/>
                <a:cs typeface="Arial" panose="020B0604020202020204" pitchFamily="34" charset="0"/>
              </a:rPr>
              <a:t>ćeš </a:t>
            </a:r>
            <a:r>
              <a:rPr lang="hr-HR" sz="2800" dirty="0" smtClean="0">
                <a:latin typeface="Arial" panose="020B0604020202020204" pitchFamily="34" charset="0"/>
                <a:cs typeface="Arial" panose="020B0604020202020204" pitchFamily="34" charset="0"/>
              </a:rPr>
              <a:t>lakše </a:t>
            </a:r>
            <a:r>
              <a:rPr lang="hr-HR" sz="2800" dirty="0" smtClean="0">
                <a:latin typeface="Arial" panose="020B0604020202020204" pitchFamily="34" charset="0"/>
                <a:cs typeface="Arial" panose="020B0604020202020204" pitchFamily="34" charset="0"/>
              </a:rPr>
              <a:t>pamtiti nastavno gradivo.</a:t>
            </a:r>
            <a:endParaRPr lang="hr-HR" sz="2800" dirty="0" smtClean="0">
              <a:latin typeface="Arial" panose="020B0604020202020204" pitchFamily="34" charset="0"/>
              <a:cs typeface="Arial" panose="020B0604020202020204" pitchFamily="34" charset="0"/>
            </a:endParaRPr>
          </a:p>
          <a:p>
            <a:pPr marL="0" indent="0">
              <a:buNone/>
            </a:pPr>
            <a:endParaRPr lang="hr-HR" sz="2800" dirty="0" smtClean="0">
              <a:latin typeface="Arial" panose="020B0604020202020204" pitchFamily="34" charset="0"/>
              <a:cs typeface="Arial" panose="020B0604020202020204" pitchFamily="34" charset="0"/>
            </a:endParaRPr>
          </a:p>
          <a:p>
            <a:r>
              <a:rPr lang="hr-HR" sz="2800" dirty="0" smtClean="0">
                <a:latin typeface="Arial" panose="020B0604020202020204" pitchFamily="34" charset="0"/>
                <a:cs typeface="Arial" panose="020B0604020202020204" pitchFamily="34" charset="0"/>
              </a:rPr>
              <a:t>Komentiraj s prijateljima NAKON što obaviš sve što možeš sam – i to je tehnika aktivnog </a:t>
            </a:r>
            <a:r>
              <a:rPr lang="hr-HR" sz="2800" dirty="0" smtClean="0">
                <a:latin typeface="Arial" panose="020B0604020202020204" pitchFamily="34" charset="0"/>
                <a:cs typeface="Arial" panose="020B0604020202020204" pitchFamily="34" charset="0"/>
              </a:rPr>
              <a:t>učenja!</a:t>
            </a:r>
            <a:endParaRPr lang="hr-HR" sz="2800" dirty="0" smtClean="0">
              <a:latin typeface="Arial" panose="020B0604020202020204" pitchFamily="34" charset="0"/>
              <a:cs typeface="Arial" panose="020B0604020202020204" pitchFamily="34" charset="0"/>
            </a:endParaRPr>
          </a:p>
          <a:p>
            <a:endParaRPr lang="hr-HR" sz="2800" dirty="0">
              <a:latin typeface="Arial" panose="020B0604020202020204" pitchFamily="34" charset="0"/>
              <a:cs typeface="Arial" panose="020B0604020202020204" pitchFamily="34" charset="0"/>
            </a:endParaRPr>
          </a:p>
          <a:p>
            <a:endParaRPr lang="hr-HR" sz="2800" dirty="0" smtClean="0">
              <a:latin typeface="Arial" panose="020B0604020202020204" pitchFamily="34" charset="0"/>
              <a:cs typeface="Arial" panose="020B0604020202020204" pitchFamily="34" charset="0"/>
            </a:endParaRPr>
          </a:p>
          <a:p>
            <a:pPr marL="0" indent="0">
              <a:buNone/>
            </a:pPr>
            <a:endParaRPr lang="hr-H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01963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51678" y="382385"/>
            <a:ext cx="10178322" cy="915837"/>
          </a:xfrm>
        </p:spPr>
        <p:txBody>
          <a:bodyPr/>
          <a:lstStyle/>
          <a:p>
            <a:pPr algn="ctr"/>
            <a:r>
              <a:rPr lang="hr-HR" b="1" dirty="0" smtClean="0">
                <a:solidFill>
                  <a:schemeClr val="tx1"/>
                </a:solidFill>
              </a:rPr>
              <a:t>Korak 5: NAGRADI  SE</a:t>
            </a:r>
            <a:endParaRPr lang="hr-HR" b="1" dirty="0">
              <a:solidFill>
                <a:schemeClr val="tx1"/>
              </a:solidFill>
            </a:endParaRPr>
          </a:p>
        </p:txBody>
      </p:sp>
      <p:sp>
        <p:nvSpPr>
          <p:cNvPr id="3" name="Rezervirano mjesto sadržaja 2"/>
          <p:cNvSpPr>
            <a:spLocks noGrp="1"/>
          </p:cNvSpPr>
          <p:nvPr>
            <p:ph idx="1"/>
          </p:nvPr>
        </p:nvSpPr>
        <p:spPr>
          <a:xfrm>
            <a:off x="1251678" y="1487607"/>
            <a:ext cx="10178322" cy="5076966"/>
          </a:xfrm>
        </p:spPr>
        <p:txBody>
          <a:bodyPr>
            <a:noAutofit/>
          </a:bodyPr>
          <a:lstStyle/>
          <a:p>
            <a:r>
              <a:rPr lang="hr-HR" sz="2400" dirty="0" smtClean="0">
                <a:latin typeface="Arial" panose="020B0604020202020204" pitchFamily="34" charset="0"/>
                <a:cs typeface="Arial" panose="020B0604020202020204" pitchFamily="34" charset="0"/>
              </a:rPr>
              <a:t>Krajem dana se obavezno nagradi za uspješno izvršen zadatak. Možeš se dogovoriti sa svojim roditeljima unaprijed što može biti nagrada ili se sam nagradi odmorom, slušanjem glazbe, gledanjem filma ili najdraže serije</a:t>
            </a:r>
            <a:r>
              <a:rPr lang="hr-HR" sz="2400" dirty="0" smtClean="0">
                <a:latin typeface="Arial" panose="020B0604020202020204" pitchFamily="34" charset="0"/>
                <a:cs typeface="Arial" panose="020B0604020202020204" pitchFamily="34" charset="0"/>
              </a:rPr>
              <a:t>...).</a:t>
            </a:r>
          </a:p>
          <a:p>
            <a:endParaRPr lang="hr-HR" sz="2400" dirty="0">
              <a:latin typeface="Arial" panose="020B0604020202020204" pitchFamily="34" charset="0"/>
              <a:cs typeface="Arial" panose="020B0604020202020204" pitchFamily="34" charset="0"/>
            </a:endParaRPr>
          </a:p>
          <a:p>
            <a:r>
              <a:rPr lang="hr-HR" sz="2400" b="1" dirty="0" smtClean="0">
                <a:solidFill>
                  <a:schemeClr val="accent4">
                    <a:lumMod val="75000"/>
                  </a:schemeClr>
                </a:solidFill>
                <a:latin typeface="Arial" panose="020B0604020202020204" pitchFamily="34" charset="0"/>
                <a:cs typeface="Arial" panose="020B0604020202020204" pitchFamily="34" charset="0"/>
              </a:rPr>
              <a:t>Što misliš, koja nagrada za uspješno učenje se tebi sviđa? Na koje sve načine se možeš nagraditi nakon učenja?</a:t>
            </a:r>
            <a:endParaRPr lang="hr-HR" sz="2400" b="1" dirty="0" smtClean="0">
              <a:solidFill>
                <a:schemeClr val="accent4">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471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3"/>
          <a:stretch>
            <a:fillRect/>
          </a:stretch>
        </p:blipFill>
        <p:spPr>
          <a:xfrm>
            <a:off x="859808" y="-1"/>
            <a:ext cx="10918209" cy="6932045"/>
          </a:xfrm>
          <a:prstGeom prst="rect">
            <a:avLst/>
          </a:prstGeom>
        </p:spPr>
      </p:pic>
    </p:spTree>
    <p:extLst>
      <p:ext uri="{BB962C8B-B14F-4D97-AF65-F5344CB8AC3E}">
        <p14:creationId xmlns:p14="http://schemas.microsoft.com/office/powerpoint/2010/main" val="17091998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128848" y="429907"/>
            <a:ext cx="10178322" cy="2222982"/>
          </a:xfrm>
        </p:spPr>
        <p:txBody>
          <a:bodyPr>
            <a:normAutofit/>
          </a:bodyPr>
          <a:lstStyle/>
          <a:p>
            <a:pPr marL="0" indent="0" algn="ctr">
              <a:buNone/>
            </a:pPr>
            <a:r>
              <a:rPr lang="hr-HR" sz="5400" b="1" dirty="0" smtClean="0">
                <a:solidFill>
                  <a:srgbClr val="FF0000"/>
                </a:solidFill>
                <a:latin typeface="Comic Sans MS" panose="030F0702030302020204" pitchFamily="66" charset="0"/>
              </a:rPr>
              <a:t>Ovakva </a:t>
            </a:r>
            <a:r>
              <a:rPr lang="hr-HR" sz="5400" b="1" dirty="0" smtClean="0">
                <a:solidFill>
                  <a:srgbClr val="FF0000"/>
                </a:solidFill>
                <a:latin typeface="Comic Sans MS" panose="030F0702030302020204" pitchFamily="66" charset="0"/>
              </a:rPr>
              <a:t>situacija neće trajati zauvijek, i to će proći!</a:t>
            </a:r>
            <a:endParaRPr lang="hr-HR" sz="5400" b="1" dirty="0">
              <a:solidFill>
                <a:srgbClr val="FF0000"/>
              </a:solidFill>
              <a:latin typeface="Comic Sans MS" panose="030F0702030302020204" pitchFamily="66" charset="0"/>
            </a:endParaRPr>
          </a:p>
        </p:txBody>
      </p:sp>
      <p:pic>
        <p:nvPicPr>
          <p:cNvPr id="2" name="Slika 1"/>
          <p:cNvPicPr>
            <a:picLocks noChangeAspect="1"/>
          </p:cNvPicPr>
          <p:nvPr/>
        </p:nvPicPr>
        <p:blipFill>
          <a:blip r:embed="rId2"/>
          <a:stretch>
            <a:fillRect/>
          </a:stretch>
        </p:blipFill>
        <p:spPr>
          <a:xfrm>
            <a:off x="1715564" y="2652889"/>
            <a:ext cx="8572500" cy="3895228"/>
          </a:xfrm>
          <a:prstGeom prst="rect">
            <a:avLst/>
          </a:prstGeom>
        </p:spPr>
      </p:pic>
    </p:spTree>
    <p:extLst>
      <p:ext uri="{BB962C8B-B14F-4D97-AF65-F5344CB8AC3E}">
        <p14:creationId xmlns:p14="http://schemas.microsoft.com/office/powerpoint/2010/main" val="3250641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1251677" y="382385"/>
            <a:ext cx="10458101" cy="1492132"/>
          </a:xfrm>
        </p:spPr>
        <p:txBody>
          <a:bodyPr>
            <a:normAutofit/>
          </a:bodyPr>
          <a:lstStyle/>
          <a:p>
            <a:pPr algn="ctr"/>
            <a:r>
              <a:rPr lang="hr-HR" dirty="0" smtClean="0">
                <a:solidFill>
                  <a:srgbClr val="FF0000"/>
                </a:solidFill>
              </a:rPr>
              <a:t>Nitko nije jednako </a:t>
            </a:r>
            <a:r>
              <a:rPr lang="hr-HR" dirty="0">
                <a:solidFill>
                  <a:srgbClr val="FF0000"/>
                </a:solidFill>
              </a:rPr>
              <a:t>motiviran svaki </a:t>
            </a:r>
            <a:r>
              <a:rPr lang="hr-HR" dirty="0" smtClean="0">
                <a:solidFill>
                  <a:srgbClr val="FF0000"/>
                </a:solidFill>
              </a:rPr>
              <a:t>dan </a:t>
            </a:r>
            <a:endParaRPr lang="hr-HR" dirty="0">
              <a:solidFill>
                <a:srgbClr val="FF0000"/>
              </a:solidFill>
            </a:endParaRPr>
          </a:p>
        </p:txBody>
      </p:sp>
      <p:sp>
        <p:nvSpPr>
          <p:cNvPr id="3" name="Rezervirano mjesto sadržaja 2"/>
          <p:cNvSpPr>
            <a:spLocks noGrp="1"/>
          </p:cNvSpPr>
          <p:nvPr>
            <p:ph idx="1"/>
          </p:nvPr>
        </p:nvSpPr>
        <p:spPr>
          <a:xfrm>
            <a:off x="1251678" y="1874517"/>
            <a:ext cx="10178322" cy="4797216"/>
          </a:xfrm>
        </p:spPr>
        <p:txBody>
          <a:bodyPr>
            <a:noAutofit/>
          </a:bodyPr>
          <a:lstStyle/>
          <a:p>
            <a:pPr marL="0" indent="0">
              <a:buNone/>
            </a:pPr>
            <a:endParaRPr lang="hr-HR" dirty="0"/>
          </a:p>
          <a:p>
            <a:r>
              <a:rPr lang="hr-HR" dirty="0" smtClean="0"/>
              <a:t>Neki </a:t>
            </a:r>
            <a:r>
              <a:rPr lang="hr-HR" dirty="0" smtClean="0"/>
              <a:t>od </a:t>
            </a:r>
            <a:r>
              <a:rPr lang="hr-HR" dirty="0" smtClean="0"/>
              <a:t>vas brinu o svojim starijim ili bolesnim </a:t>
            </a:r>
            <a:r>
              <a:rPr lang="hr-HR" dirty="0" smtClean="0"/>
              <a:t>ukućanima/rodbini/prijateljima </a:t>
            </a:r>
            <a:r>
              <a:rPr lang="hr-HR" dirty="0" smtClean="0"/>
              <a:t>i </a:t>
            </a:r>
            <a:r>
              <a:rPr lang="hr-HR" dirty="0" smtClean="0"/>
              <a:t>njihovom </a:t>
            </a:r>
            <a:r>
              <a:rPr lang="hr-HR" dirty="0" smtClean="0"/>
              <a:t>zdravlju</a:t>
            </a:r>
            <a:r>
              <a:rPr lang="hr-HR" dirty="0" smtClean="0"/>
              <a:t>.</a:t>
            </a:r>
            <a:endParaRPr lang="hr-HR" dirty="0" smtClean="0"/>
          </a:p>
          <a:p>
            <a:r>
              <a:rPr lang="hr-HR" dirty="0" smtClean="0"/>
              <a:t>Nekima </a:t>
            </a:r>
            <a:r>
              <a:rPr lang="hr-HR" dirty="0" smtClean="0"/>
              <a:t>od vas događaju se druge emocionalno iscrpljujuće situacije</a:t>
            </a:r>
            <a:r>
              <a:rPr lang="hr-HR" dirty="0" smtClean="0"/>
              <a:t>.</a:t>
            </a:r>
            <a:endParaRPr lang="hr-HR" dirty="0" smtClean="0"/>
          </a:p>
          <a:p>
            <a:r>
              <a:rPr lang="hr-HR" dirty="0" smtClean="0"/>
              <a:t>Nije lako zadržati motivaciju za učenje, osobito u takvim </a:t>
            </a:r>
            <a:r>
              <a:rPr lang="hr-HR" dirty="0" smtClean="0"/>
              <a:t>okolnostima.</a:t>
            </a:r>
            <a:endParaRPr lang="hr-HR" dirty="0" smtClean="0"/>
          </a:p>
          <a:p>
            <a:r>
              <a:rPr lang="hr-HR" b="1" dirty="0"/>
              <a:t>U ovo prezentaciji susret ćeš se s nekoliko dobrih savjeta koji ti mogu pomoći KAKO KRENUTI S UČENJEM i KAKO LAKŠE PRATITI ONLINE </a:t>
            </a:r>
            <a:r>
              <a:rPr lang="hr-HR" b="1" dirty="0" smtClean="0"/>
              <a:t>NASTAVU!</a:t>
            </a:r>
            <a:endParaRPr lang="hr-HR" b="1" dirty="0"/>
          </a:p>
          <a:p>
            <a:endParaRPr lang="hr-HR" dirty="0" smtClean="0"/>
          </a:p>
          <a:p>
            <a:pPr marL="0" indent="0">
              <a:buNone/>
            </a:pPr>
            <a:endParaRPr lang="hr-HR" dirty="0" smtClean="0"/>
          </a:p>
          <a:p>
            <a:r>
              <a:rPr lang="hr-HR" dirty="0" smtClean="0">
                <a:solidFill>
                  <a:srgbClr val="FF0000"/>
                </a:solidFill>
                <a:latin typeface="Comic Sans MS" panose="030F0702030302020204" pitchFamily="66" charset="0"/>
              </a:rPr>
              <a:t>Napravi najbolje što možeš i koliko možeš SVAKI  DAN!</a:t>
            </a:r>
            <a:endParaRPr lang="hr-HR"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004917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r-HR" dirty="0" smtClean="0"/>
              <a:t>Kako se mogu motivirati za učenjem?</a:t>
            </a:r>
            <a:endParaRPr lang="hr-HR" dirty="0"/>
          </a:p>
        </p:txBody>
      </p:sp>
      <p:sp>
        <p:nvSpPr>
          <p:cNvPr id="3" name="Content Placeholder 2"/>
          <p:cNvSpPr>
            <a:spLocks noGrp="1"/>
          </p:cNvSpPr>
          <p:nvPr>
            <p:ph idx="1"/>
          </p:nvPr>
        </p:nvSpPr>
        <p:spPr>
          <a:xfrm>
            <a:off x="959126" y="1742662"/>
            <a:ext cx="10178322" cy="3593591"/>
          </a:xfrm>
        </p:spPr>
        <p:txBody>
          <a:bodyPr>
            <a:noAutofit/>
          </a:bodyPr>
          <a:lstStyle/>
          <a:p>
            <a:r>
              <a:rPr lang="hr-HR" sz="2400" b="1" dirty="0" smtClean="0"/>
              <a:t>KORAK 1</a:t>
            </a:r>
            <a:r>
              <a:rPr lang="hr-HR" sz="2400" dirty="0" smtClean="0"/>
              <a:t>:Prije nego što kreneš s online nastavom važno je da otkloniš sve trenutne teškoće ili potražiš pomoć razrednika, ako sam ne možeš (kvar na računalu, nedostatak internetske mreže, teškoće pristupanju online nastavi zbog krive lozinke i sl.).</a:t>
            </a:r>
          </a:p>
          <a:p>
            <a:r>
              <a:rPr lang="hr-HR" sz="2400" b="1" dirty="0" smtClean="0"/>
              <a:t>KORAK 2</a:t>
            </a:r>
            <a:r>
              <a:rPr lang="hr-HR" sz="2400" dirty="0" smtClean="0"/>
              <a:t>: Napravi plan učenja i trudi se održavati rutinu.</a:t>
            </a:r>
            <a:endParaRPr lang="hr-HR" sz="2400" dirty="0"/>
          </a:p>
          <a:p>
            <a:r>
              <a:rPr lang="hr-HR" sz="2400" b="1" dirty="0" smtClean="0"/>
              <a:t>KORAK 3</a:t>
            </a:r>
            <a:r>
              <a:rPr lang="hr-HR" sz="2400" dirty="0" smtClean="0"/>
              <a:t>: Prihvati odgovornost za svoje učenje te potraži pomoć kada nešto ne znaš napraviti.</a:t>
            </a:r>
          </a:p>
          <a:p>
            <a:r>
              <a:rPr lang="hr-HR" sz="2400" b="1" dirty="0" smtClean="0"/>
              <a:t>KORAK 4</a:t>
            </a:r>
            <a:r>
              <a:rPr lang="hr-HR" sz="2400" dirty="0" smtClean="0"/>
              <a:t>: Redovito održavaj komunikaciju s predmetnim nastavnicima te prati njihove upute.</a:t>
            </a:r>
          </a:p>
          <a:p>
            <a:r>
              <a:rPr lang="hr-HR" sz="2400" b="1" dirty="0" smtClean="0"/>
              <a:t>KORAK 5</a:t>
            </a:r>
            <a:r>
              <a:rPr lang="hr-HR" sz="2400" dirty="0" smtClean="0"/>
              <a:t>: Nagradi se za uspješno izvršavanje aktivnosti.</a:t>
            </a:r>
          </a:p>
          <a:p>
            <a:r>
              <a:rPr lang="hr-HR" sz="2400" b="1" dirty="0" smtClean="0"/>
              <a:t>KORAK 6</a:t>
            </a:r>
            <a:r>
              <a:rPr lang="hr-HR" sz="2400" dirty="0" smtClean="0"/>
              <a:t>: RAZMIŠLJAJ POZITIVNO </a:t>
            </a:r>
            <a:r>
              <a:rPr lang="hr-HR" sz="2400" dirty="0" smtClean="0">
                <a:sym typeface="Wingdings" panose="05000000000000000000" pitchFamily="2" charset="2"/>
              </a:rPr>
              <a:t></a:t>
            </a:r>
            <a:endParaRPr lang="hr-HR" sz="2400" dirty="0"/>
          </a:p>
        </p:txBody>
      </p:sp>
      <p:sp>
        <p:nvSpPr>
          <p:cNvPr id="4" name="AutoShape 2" descr="koraci - Hug Your Life"/>
          <p:cNvSpPr>
            <a:spLocks noChangeAspect="1" noChangeArrowheads="1"/>
          </p:cNvSpPr>
          <p:nvPr/>
        </p:nvSpPr>
        <p:spPr bwMode="auto">
          <a:xfrm>
            <a:off x="155575" y="-838200"/>
            <a:ext cx="2305050"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7" name="Picture 6"/>
          <p:cNvPicPr>
            <a:picLocks noChangeAspect="1"/>
          </p:cNvPicPr>
          <p:nvPr/>
        </p:nvPicPr>
        <p:blipFill>
          <a:blip r:embed="rId2"/>
          <a:stretch>
            <a:fillRect/>
          </a:stretch>
        </p:blipFill>
        <p:spPr>
          <a:xfrm>
            <a:off x="9687338" y="77857"/>
            <a:ext cx="2171247" cy="1655892"/>
          </a:xfrm>
          <a:prstGeom prst="rect">
            <a:avLst/>
          </a:prstGeom>
        </p:spPr>
      </p:pic>
    </p:spTree>
    <p:extLst>
      <p:ext uri="{BB962C8B-B14F-4D97-AF65-F5344CB8AC3E}">
        <p14:creationId xmlns:p14="http://schemas.microsoft.com/office/powerpoint/2010/main" val="1549174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80533" y="382385"/>
            <a:ext cx="10549467" cy="1107748"/>
          </a:xfrm>
        </p:spPr>
        <p:txBody>
          <a:bodyPr>
            <a:normAutofit/>
          </a:bodyPr>
          <a:lstStyle/>
          <a:p>
            <a:r>
              <a:rPr lang="hr-HR" sz="3200" b="1" dirty="0" smtClean="0"/>
              <a:t>KORAK 1: NAPRAVI PLAN DNEVNIH AKTIVNOSTI</a:t>
            </a:r>
            <a:endParaRPr lang="hr-HR" sz="3200" b="1" dirty="0"/>
          </a:p>
        </p:txBody>
      </p:sp>
      <p:sp>
        <p:nvSpPr>
          <p:cNvPr id="3" name="Rezervirano mjesto sadržaja 2"/>
          <p:cNvSpPr>
            <a:spLocks noGrp="1"/>
          </p:cNvSpPr>
          <p:nvPr>
            <p:ph idx="1"/>
          </p:nvPr>
        </p:nvSpPr>
        <p:spPr>
          <a:xfrm>
            <a:off x="996287" y="1388533"/>
            <a:ext cx="10433713" cy="5285222"/>
          </a:xfrm>
        </p:spPr>
        <p:txBody>
          <a:bodyPr>
            <a:normAutofit fontScale="25000" lnSpcReduction="20000"/>
          </a:bodyPr>
          <a:lstStyle/>
          <a:p>
            <a:pPr marL="0" indent="0">
              <a:buNone/>
            </a:pPr>
            <a:endParaRPr lang="hr-HR" dirty="0" smtClean="0"/>
          </a:p>
          <a:p>
            <a:pPr marL="0" indent="0">
              <a:buNone/>
            </a:pPr>
            <a:r>
              <a:rPr lang="hr-HR" sz="11200" dirty="0" smtClean="0">
                <a:latin typeface="Comic Sans MS" panose="030F0702030302020204" pitchFamily="66" charset="0"/>
              </a:rPr>
              <a:t>Organizacija vremena i stvaranje dnevne rutine pomaže našem osjećaju kontrole nad onime što nam se događa.</a:t>
            </a:r>
          </a:p>
          <a:p>
            <a:pPr marL="0" indent="0">
              <a:buNone/>
            </a:pPr>
            <a:endParaRPr lang="hr-HR" sz="11200" dirty="0">
              <a:latin typeface="Comic Sans MS" panose="030F0702030302020204" pitchFamily="66" charset="0"/>
            </a:endParaRPr>
          </a:p>
          <a:p>
            <a:pPr marL="0" indent="0">
              <a:buNone/>
            </a:pPr>
            <a:r>
              <a:rPr lang="hr-HR" sz="11200" dirty="0" smtClean="0">
                <a:latin typeface="Comic Sans MS" panose="030F0702030302020204" pitchFamily="66" charset="0"/>
              </a:rPr>
              <a:t>Neke stvari sami ne možemo kontrolirati </a:t>
            </a:r>
            <a:r>
              <a:rPr lang="hr-HR" sz="11200" dirty="0">
                <a:latin typeface="Comic Sans MS" panose="030F0702030302020204" pitchFamily="66" charset="0"/>
              </a:rPr>
              <a:t>(</a:t>
            </a:r>
            <a:r>
              <a:rPr lang="hr-HR" sz="11200" dirty="0" smtClean="0">
                <a:latin typeface="Comic Sans MS" panose="030F0702030302020204" pitchFamily="66" charset="0"/>
              </a:rPr>
              <a:t>potres) ili ih možemo djelomično kontrolirati (kretanje virusa</a:t>
            </a:r>
            <a:r>
              <a:rPr lang="hr-HR" sz="11200" dirty="0" smtClean="0">
                <a:latin typeface="Comic Sans MS" panose="030F0702030302020204" pitchFamily="66" charset="0"/>
              </a:rPr>
              <a:t>), </a:t>
            </a:r>
            <a:endParaRPr lang="hr-HR" sz="11200" dirty="0" smtClean="0">
              <a:latin typeface="Comic Sans MS" panose="030F0702030302020204" pitchFamily="66" charset="0"/>
            </a:endParaRPr>
          </a:p>
          <a:p>
            <a:pPr marL="0" indent="0">
              <a:buNone/>
            </a:pPr>
            <a:endParaRPr lang="hr-HR" sz="11200" dirty="0" smtClean="0">
              <a:latin typeface="Comic Sans MS" panose="030F0702030302020204" pitchFamily="66" charset="0"/>
            </a:endParaRPr>
          </a:p>
          <a:p>
            <a:pPr marL="0" indent="0" algn="ctr">
              <a:buNone/>
            </a:pPr>
            <a:r>
              <a:rPr lang="hr-HR" sz="11200" dirty="0" smtClean="0">
                <a:latin typeface="Comic Sans MS" panose="030F0702030302020204" pitchFamily="66" charset="0"/>
              </a:rPr>
              <a:t>ALI</a:t>
            </a:r>
          </a:p>
          <a:p>
            <a:pPr marL="0" indent="0">
              <a:buNone/>
            </a:pPr>
            <a:endParaRPr lang="hr-HR" sz="11200" dirty="0">
              <a:latin typeface="Comic Sans MS" panose="030F0702030302020204" pitchFamily="66" charset="0"/>
            </a:endParaRPr>
          </a:p>
          <a:p>
            <a:pPr marL="0" indent="0">
              <a:buNone/>
            </a:pPr>
            <a:r>
              <a:rPr lang="hr-HR" sz="11200" dirty="0">
                <a:solidFill>
                  <a:srgbClr val="FF0000"/>
                </a:solidFill>
                <a:latin typeface="Comic Sans MS" panose="030F0702030302020204" pitchFamily="66" charset="0"/>
              </a:rPr>
              <a:t>m</a:t>
            </a:r>
            <a:r>
              <a:rPr lang="hr-HR" sz="11200" dirty="0" smtClean="0">
                <a:solidFill>
                  <a:srgbClr val="FF0000"/>
                </a:solidFill>
                <a:latin typeface="Comic Sans MS" panose="030F0702030302020204" pitchFamily="66" charset="0"/>
              </a:rPr>
              <a:t>ožemo kontrolirati što ćemo MI </a:t>
            </a:r>
            <a:r>
              <a:rPr lang="hr-HR" sz="11200" dirty="0" smtClean="0">
                <a:solidFill>
                  <a:srgbClr val="FF0000"/>
                </a:solidFill>
                <a:latin typeface="Comic Sans MS" panose="030F0702030302020204" pitchFamily="66" charset="0"/>
              </a:rPr>
              <a:t>raditi - </a:t>
            </a:r>
            <a:r>
              <a:rPr lang="hr-HR" sz="11200" dirty="0" smtClean="0">
                <a:solidFill>
                  <a:srgbClr val="FF0000"/>
                </a:solidFill>
                <a:latin typeface="Comic Sans MS" panose="030F0702030302020204" pitchFamily="66" charset="0"/>
              </a:rPr>
              <a:t>zato je važan raspored dana!</a:t>
            </a:r>
          </a:p>
          <a:p>
            <a:pPr marL="0" indent="0">
              <a:buNone/>
            </a:pPr>
            <a:endParaRPr lang="hr-HR" sz="11200" dirty="0">
              <a:latin typeface="Comic Sans MS" panose="030F0702030302020204" pitchFamily="66" charset="0"/>
            </a:endParaRPr>
          </a:p>
          <a:p>
            <a:pPr marL="0" indent="0">
              <a:buNone/>
            </a:pPr>
            <a:endParaRPr lang="hr-HR" sz="11200" dirty="0" smtClean="0">
              <a:latin typeface="Comic Sans MS" panose="030F0702030302020204" pitchFamily="66" charset="0"/>
            </a:endParaRPr>
          </a:p>
          <a:p>
            <a:pPr marL="0" indent="0">
              <a:buNone/>
            </a:pPr>
            <a:endParaRPr lang="hr-HR" sz="11200" dirty="0">
              <a:latin typeface="Comic Sans MS" panose="030F0702030302020204" pitchFamily="66" charset="0"/>
            </a:endParaRPr>
          </a:p>
          <a:p>
            <a:pPr marL="0" indent="0">
              <a:buNone/>
            </a:pPr>
            <a:endParaRPr lang="hr-HR" dirty="0" smtClean="0"/>
          </a:p>
          <a:p>
            <a:pPr marL="0" indent="0">
              <a:buNone/>
            </a:pPr>
            <a:endParaRPr lang="hr-HR" dirty="0"/>
          </a:p>
          <a:p>
            <a:pPr marL="0" indent="0">
              <a:buNone/>
            </a:pPr>
            <a:endParaRPr lang="hr-HR" dirty="0" smtClean="0"/>
          </a:p>
          <a:p>
            <a:pPr marL="0" indent="0">
              <a:buNone/>
            </a:pPr>
            <a:endParaRPr lang="hr-HR" dirty="0" smtClean="0"/>
          </a:p>
          <a:p>
            <a:pPr marL="0" indent="0">
              <a:buNone/>
            </a:pPr>
            <a:r>
              <a:rPr lang="hr-HR" dirty="0"/>
              <a:t>		</a:t>
            </a:r>
            <a:endParaRPr lang="hr-HR" dirty="0" smtClean="0"/>
          </a:p>
          <a:p>
            <a:pPr marL="0" indent="0">
              <a:buNone/>
            </a:pPr>
            <a:endParaRPr lang="hr-HR" dirty="0"/>
          </a:p>
        </p:txBody>
      </p:sp>
    </p:spTree>
    <p:extLst>
      <p:ext uri="{BB962C8B-B14F-4D97-AF65-F5344CB8AC3E}">
        <p14:creationId xmlns:p14="http://schemas.microsoft.com/office/powerpoint/2010/main" val="3245449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p:cNvGraphicFramePr>
            <a:graphicFrameLocks noChangeAspect="1"/>
          </p:cNvGraphicFramePr>
          <p:nvPr>
            <p:extLst>
              <p:ext uri="{D42A27DB-BD31-4B8C-83A1-F6EECF244321}">
                <p14:modId xmlns:p14="http://schemas.microsoft.com/office/powerpoint/2010/main" val="1893392478"/>
              </p:ext>
            </p:extLst>
          </p:nvPr>
        </p:nvGraphicFramePr>
        <p:xfrm>
          <a:off x="1191647" y="0"/>
          <a:ext cx="5143500" cy="6858000"/>
        </p:xfrm>
        <a:graphic>
          <a:graphicData uri="http://schemas.openxmlformats.org/presentationml/2006/ole">
            <mc:AlternateContent xmlns:mc="http://schemas.openxmlformats.org/markup-compatibility/2006">
              <mc:Choice xmlns:v="urn:schemas-microsoft-com:vml" Requires="v">
                <p:oleObj spid="_x0000_s1049" name="Acrobat Document" r:id="rId4" imgW="5143364" imgH="6857811" progId="AcroExch.Document.11">
                  <p:embed/>
                </p:oleObj>
              </mc:Choice>
              <mc:Fallback>
                <p:oleObj name="Acrobat Document" r:id="rId4" imgW="5143364" imgH="6857811" progId="AcroExch.Document.11">
                  <p:embed/>
                  <p:pic>
                    <p:nvPicPr>
                      <p:cNvPr id="0" name=""/>
                      <p:cNvPicPr/>
                      <p:nvPr/>
                    </p:nvPicPr>
                    <p:blipFill>
                      <a:blip r:embed="rId5"/>
                      <a:stretch>
                        <a:fillRect/>
                      </a:stretch>
                    </p:blipFill>
                    <p:spPr>
                      <a:xfrm>
                        <a:off x="1191647" y="0"/>
                        <a:ext cx="5143500" cy="6858000"/>
                      </a:xfrm>
                      <a:prstGeom prst="rect">
                        <a:avLst/>
                      </a:prstGeom>
                    </p:spPr>
                  </p:pic>
                </p:oleObj>
              </mc:Fallback>
            </mc:AlternateContent>
          </a:graphicData>
        </a:graphic>
      </p:graphicFrame>
      <p:pic>
        <p:nvPicPr>
          <p:cNvPr id="2" name="Picture 1"/>
          <p:cNvPicPr>
            <a:picLocks noChangeAspect="1"/>
          </p:cNvPicPr>
          <p:nvPr/>
        </p:nvPicPr>
        <p:blipFill>
          <a:blip r:embed="rId6"/>
          <a:stretch>
            <a:fillRect/>
          </a:stretch>
        </p:blipFill>
        <p:spPr>
          <a:xfrm>
            <a:off x="6690788" y="977372"/>
            <a:ext cx="4808886" cy="4170362"/>
          </a:xfrm>
          <a:prstGeom prst="rect">
            <a:avLst/>
          </a:prstGeom>
        </p:spPr>
      </p:pic>
    </p:spTree>
    <p:extLst>
      <p:ext uri="{BB962C8B-B14F-4D97-AF65-F5344CB8AC3E}">
        <p14:creationId xmlns:p14="http://schemas.microsoft.com/office/powerpoint/2010/main" val="3402976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r"/>
            <a:r>
              <a:rPr lang="hr-HR" b="1" dirty="0" smtClean="0"/>
              <a:t>ODRŽAVAJ rutinu</a:t>
            </a:r>
            <a:endParaRPr lang="hr-HR" b="1" dirty="0"/>
          </a:p>
        </p:txBody>
      </p:sp>
      <p:sp>
        <p:nvSpPr>
          <p:cNvPr id="3" name="Rezervirano mjesto sadržaja 2"/>
          <p:cNvSpPr>
            <a:spLocks noGrp="1"/>
          </p:cNvSpPr>
          <p:nvPr>
            <p:ph idx="1"/>
          </p:nvPr>
        </p:nvSpPr>
        <p:spPr>
          <a:xfrm>
            <a:off x="1251678" y="1296537"/>
            <a:ext cx="10178322" cy="5561463"/>
          </a:xfrm>
        </p:spPr>
        <p:txBody>
          <a:bodyPr>
            <a:normAutofit/>
          </a:bodyPr>
          <a:lstStyle/>
          <a:p>
            <a:pPr marL="0" indent="0">
              <a:buNone/>
            </a:pPr>
            <a:endParaRPr lang="hr-HR" dirty="0" smtClean="0"/>
          </a:p>
          <a:p>
            <a:pPr>
              <a:buFont typeface="Wingdings" panose="05000000000000000000" pitchFamily="2" charset="2"/>
              <a:buChar char="ü"/>
            </a:pPr>
            <a:r>
              <a:rPr lang="hr-HR" dirty="0"/>
              <a:t>	</a:t>
            </a:r>
            <a:r>
              <a:rPr lang="hr-HR" sz="2400" dirty="0" smtClean="0">
                <a:latin typeface="Arial" panose="020B0604020202020204" pitchFamily="34" charset="0"/>
                <a:cs typeface="Arial" panose="020B0604020202020204" pitchFamily="34" charset="0"/>
              </a:rPr>
              <a:t>ustani na vrijeme/ izbjegni potrošiti prijepodne na spavanje,</a:t>
            </a:r>
            <a:endParaRPr lang="hr-HR" sz="2000" dirty="0" smtClean="0">
              <a:latin typeface="Arial" panose="020B0604020202020204" pitchFamily="34" charset="0"/>
              <a:cs typeface="Arial" panose="020B0604020202020204" pitchFamily="34" charset="0"/>
            </a:endParaRPr>
          </a:p>
          <a:p>
            <a:pPr>
              <a:buFont typeface="Wingdings" panose="05000000000000000000" pitchFamily="2" charset="2"/>
              <a:buChar char="ü"/>
            </a:pPr>
            <a:r>
              <a:rPr lang="hr-HR" sz="2400" dirty="0">
                <a:latin typeface="Arial" panose="020B0604020202020204" pitchFamily="34" charset="0"/>
                <a:cs typeface="Arial" panose="020B0604020202020204" pitchFamily="34" charset="0"/>
              </a:rPr>
              <a:t>	</a:t>
            </a:r>
            <a:r>
              <a:rPr lang="hr-HR" sz="2400" dirty="0" smtClean="0">
                <a:latin typeface="Arial" panose="020B0604020202020204" pitchFamily="34" charset="0"/>
                <a:cs typeface="Arial" panose="020B0604020202020204" pitchFamily="34" charset="0"/>
              </a:rPr>
              <a:t>ako je moguće odradi  </a:t>
            </a:r>
            <a:r>
              <a:rPr lang="hr-HR" sz="2400" dirty="0" smtClean="0">
                <a:latin typeface="Arial" panose="020B0604020202020204" pitchFamily="34" charset="0"/>
                <a:cs typeface="Arial" panose="020B0604020202020204" pitchFamily="34" charset="0"/>
              </a:rPr>
              <a:t>20 do 30 minuta lagane tjelovježbe,</a:t>
            </a:r>
            <a:endParaRPr lang="hr-HR" sz="2400" dirty="0" smtClean="0">
              <a:latin typeface="Arial" panose="020B0604020202020204" pitchFamily="34" charset="0"/>
              <a:cs typeface="Arial" panose="020B0604020202020204" pitchFamily="34" charset="0"/>
            </a:endParaRPr>
          </a:p>
          <a:p>
            <a:pPr>
              <a:buFont typeface="Wingdings" panose="05000000000000000000" pitchFamily="2" charset="2"/>
              <a:buChar char="ü"/>
            </a:pPr>
            <a:r>
              <a:rPr lang="hr-HR" sz="2400" dirty="0">
                <a:latin typeface="Arial" panose="020B0604020202020204" pitchFamily="34" charset="0"/>
                <a:cs typeface="Arial" panose="020B0604020202020204" pitchFamily="34" charset="0"/>
              </a:rPr>
              <a:t>	odjeni dnevnu </a:t>
            </a:r>
            <a:r>
              <a:rPr lang="hr-HR" sz="2400" dirty="0" smtClean="0">
                <a:latin typeface="Arial" panose="020B0604020202020204" pitchFamily="34" charset="0"/>
                <a:cs typeface="Arial" panose="020B0604020202020204" pitchFamily="34" charset="0"/>
              </a:rPr>
              <a:t>odjeću/ izbjegni provesti čitav dan u pidžami,</a:t>
            </a:r>
            <a:r>
              <a:rPr lang="hr-HR" sz="2400" dirty="0">
                <a:latin typeface="Arial" panose="020B0604020202020204" pitchFamily="34" charset="0"/>
                <a:cs typeface="Arial" panose="020B0604020202020204" pitchFamily="34" charset="0"/>
              </a:rPr>
              <a:t>	</a:t>
            </a:r>
            <a:endParaRPr lang="hr-HR" sz="2400" dirty="0" smtClean="0">
              <a:latin typeface="Arial" panose="020B0604020202020204" pitchFamily="34" charset="0"/>
              <a:cs typeface="Arial" panose="020B0604020202020204" pitchFamily="34" charset="0"/>
            </a:endParaRPr>
          </a:p>
          <a:p>
            <a:pPr>
              <a:buFont typeface="Wingdings" panose="05000000000000000000" pitchFamily="2" charset="2"/>
              <a:buChar char="ü"/>
            </a:pPr>
            <a:r>
              <a:rPr lang="hr-HR" sz="2400" dirty="0" smtClean="0">
                <a:latin typeface="Arial" panose="020B0604020202020204" pitchFamily="34" charset="0"/>
                <a:cs typeface="Arial" panose="020B0604020202020204" pitchFamily="34" charset="0"/>
              </a:rPr>
              <a:t>	mjesto za učenje oslobodi </a:t>
            </a:r>
            <a:r>
              <a:rPr lang="hr-HR" sz="2400" dirty="0" smtClean="0">
                <a:latin typeface="Arial" panose="020B0604020202020204" pitchFamily="34" charset="0"/>
                <a:cs typeface="Arial" panose="020B0604020202020204" pitchFamily="34" charset="0"/>
              </a:rPr>
              <a:t>svega </a:t>
            </a:r>
            <a:r>
              <a:rPr lang="hr-HR" sz="2400" dirty="0" smtClean="0">
                <a:latin typeface="Arial" panose="020B0604020202020204" pitchFamily="34" charset="0"/>
                <a:cs typeface="Arial" panose="020B0604020202020204" pitchFamily="34" charset="0"/>
              </a:rPr>
              <a:t>suvišnog što bi moglo „odvlačiti” </a:t>
            </a:r>
          </a:p>
          <a:p>
            <a:pPr marL="0" indent="0">
              <a:buNone/>
            </a:pPr>
            <a:r>
              <a:rPr lang="hr-HR" sz="2400" dirty="0">
                <a:latin typeface="Arial" panose="020B0604020202020204" pitchFamily="34" charset="0"/>
                <a:cs typeface="Arial" panose="020B0604020202020204" pitchFamily="34" charset="0"/>
              </a:rPr>
              <a:t>	</a:t>
            </a:r>
            <a:r>
              <a:rPr lang="hr-HR" sz="2400" dirty="0" smtClean="0">
                <a:latin typeface="Arial" panose="020B0604020202020204" pitchFamily="34" charset="0"/>
                <a:cs typeface="Arial" panose="020B0604020202020204" pitchFamily="34" charset="0"/>
              </a:rPr>
              <a:t>pozornost,</a:t>
            </a:r>
          </a:p>
          <a:p>
            <a:pPr>
              <a:buFont typeface="Wingdings" panose="05000000000000000000" pitchFamily="2" charset="2"/>
              <a:buChar char="ü"/>
            </a:pPr>
            <a:r>
              <a:rPr lang="hr-HR" sz="2400" dirty="0" smtClean="0">
                <a:latin typeface="Arial" panose="020B0604020202020204" pitchFamily="34" charset="0"/>
                <a:cs typeface="Arial" panose="020B0604020202020204" pitchFamily="34" charset="0"/>
              </a:rPr>
              <a:t>	ako je moguće, uči uvijek na istom mjestu,</a:t>
            </a:r>
          </a:p>
          <a:p>
            <a:pPr>
              <a:buFont typeface="Wingdings" panose="05000000000000000000" pitchFamily="2" charset="2"/>
              <a:buChar char="ü"/>
            </a:pPr>
            <a:r>
              <a:rPr lang="hr-HR" sz="2400" dirty="0" smtClean="0">
                <a:latin typeface="Arial" panose="020B0604020202020204" pitchFamily="34" charset="0"/>
                <a:cs typeface="Arial" panose="020B0604020202020204" pitchFamily="34" charset="0"/>
              </a:rPr>
              <a:t>	kreni s ispunjavanjem obaveza otprilike u isto </a:t>
            </a:r>
            <a:r>
              <a:rPr lang="hr-HR" sz="2400" dirty="0" smtClean="0">
                <a:latin typeface="Arial" panose="020B0604020202020204" pitchFamily="34" charset="0"/>
                <a:cs typeface="Arial" panose="020B0604020202020204" pitchFamily="34" charset="0"/>
              </a:rPr>
              <a:t>vrijeme svaki dan</a:t>
            </a:r>
            <a:endParaRPr lang="hr-HR" sz="2400" dirty="0" smtClean="0">
              <a:latin typeface="Arial" panose="020B0604020202020204" pitchFamily="34" charset="0"/>
              <a:cs typeface="Arial" panose="020B0604020202020204" pitchFamily="34" charset="0"/>
            </a:endParaRPr>
          </a:p>
          <a:p>
            <a:pPr marL="0" indent="0">
              <a:buNone/>
            </a:pPr>
            <a:endParaRPr lang="hr-HR" sz="2400" dirty="0">
              <a:latin typeface="Arial" panose="020B0604020202020204" pitchFamily="34" charset="0"/>
              <a:cs typeface="Arial" panose="020B0604020202020204" pitchFamily="34" charset="0"/>
            </a:endParaRPr>
          </a:p>
          <a:p>
            <a:pPr marL="0" indent="0">
              <a:buNone/>
            </a:pPr>
            <a:endParaRPr lang="hr-HR" sz="2400" dirty="0" smtClean="0">
              <a:latin typeface="Arial" panose="020B0604020202020204" pitchFamily="34" charset="0"/>
              <a:cs typeface="Arial" panose="020B0604020202020204" pitchFamily="34" charset="0"/>
            </a:endParaRPr>
          </a:p>
          <a:p>
            <a:pPr marL="0" indent="0">
              <a:buNone/>
            </a:pPr>
            <a:endParaRPr lang="hr-HR" dirty="0"/>
          </a:p>
        </p:txBody>
      </p:sp>
      <p:pic>
        <p:nvPicPr>
          <p:cNvPr id="4" name="Picture 3"/>
          <p:cNvPicPr>
            <a:picLocks noChangeAspect="1"/>
          </p:cNvPicPr>
          <p:nvPr/>
        </p:nvPicPr>
        <p:blipFill>
          <a:blip r:embed="rId2"/>
          <a:stretch>
            <a:fillRect/>
          </a:stretch>
        </p:blipFill>
        <p:spPr>
          <a:xfrm>
            <a:off x="3691794" y="112889"/>
            <a:ext cx="2649045" cy="1646101"/>
          </a:xfrm>
          <a:prstGeom prst="rect">
            <a:avLst/>
          </a:prstGeom>
        </p:spPr>
      </p:pic>
    </p:spTree>
    <p:extLst>
      <p:ext uri="{BB962C8B-B14F-4D97-AF65-F5344CB8AC3E}">
        <p14:creationId xmlns:p14="http://schemas.microsoft.com/office/powerpoint/2010/main" val="2543388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hr-HR" b="1" dirty="0" smtClean="0">
                <a:solidFill>
                  <a:srgbClr val="FF0000"/>
                </a:solidFill>
              </a:rPr>
              <a:t>ciljevi</a:t>
            </a:r>
            <a:endParaRPr lang="hr-HR" b="1" dirty="0">
              <a:solidFill>
                <a:srgbClr val="FF0000"/>
              </a:solidFill>
            </a:endParaRPr>
          </a:p>
        </p:txBody>
      </p:sp>
      <p:sp>
        <p:nvSpPr>
          <p:cNvPr id="3" name="Rezervirano mjesto sadržaja 2"/>
          <p:cNvSpPr>
            <a:spLocks noGrp="1"/>
          </p:cNvSpPr>
          <p:nvPr>
            <p:ph idx="1"/>
          </p:nvPr>
        </p:nvSpPr>
        <p:spPr>
          <a:xfrm>
            <a:off x="855893" y="1874517"/>
            <a:ext cx="10178322" cy="4391986"/>
          </a:xfrm>
        </p:spPr>
        <p:txBody>
          <a:bodyPr>
            <a:normAutofit lnSpcReduction="10000"/>
          </a:bodyPr>
          <a:lstStyle/>
          <a:p>
            <a:r>
              <a:rPr lang="hr-HR" sz="2400" dirty="0" smtClean="0">
                <a:latin typeface="Arial" panose="020B0604020202020204" pitchFamily="34" charset="0"/>
                <a:cs typeface="Arial" panose="020B0604020202020204" pitchFamily="34" charset="0"/>
              </a:rPr>
              <a:t>Definiraj svoje ciljeve za tjedan/dva unaprijed - neka budu realistični, specifični i vremenski ograničeni (do kada ću ih ispuniti).</a:t>
            </a:r>
          </a:p>
          <a:p>
            <a:pPr marL="0" indent="0">
              <a:buNone/>
            </a:pPr>
            <a:endParaRPr lang="hr-HR" sz="2400" dirty="0" smtClean="0">
              <a:latin typeface="Arial" panose="020B0604020202020204" pitchFamily="34" charset="0"/>
              <a:cs typeface="Arial" panose="020B0604020202020204" pitchFamily="34" charset="0"/>
            </a:endParaRPr>
          </a:p>
          <a:p>
            <a:r>
              <a:rPr lang="hr-HR" sz="2400" dirty="0" smtClean="0">
                <a:latin typeface="Arial" panose="020B0604020202020204" pitchFamily="34" charset="0"/>
                <a:cs typeface="Arial" panose="020B0604020202020204" pitchFamily="34" charset="0"/>
              </a:rPr>
              <a:t>Stavi na vidljivo mjesto svoje ciljeve i planiranu nagradu, kao podsjetnik na tvoje odluke.</a:t>
            </a:r>
          </a:p>
          <a:p>
            <a:pPr marL="0" indent="0">
              <a:buNone/>
            </a:pPr>
            <a:endParaRPr lang="hr-HR" sz="2400" dirty="0">
              <a:latin typeface="Arial" panose="020B0604020202020204" pitchFamily="34" charset="0"/>
              <a:cs typeface="Arial" panose="020B0604020202020204" pitchFamily="34" charset="0"/>
            </a:endParaRPr>
          </a:p>
          <a:p>
            <a:r>
              <a:rPr lang="hr-HR" sz="2400" dirty="0" smtClean="0">
                <a:latin typeface="Arial" panose="020B0604020202020204" pitchFamily="34" charset="0"/>
                <a:cs typeface="Arial" panose="020B0604020202020204" pitchFamily="34" charset="0"/>
              </a:rPr>
              <a:t>Sjeti se - imaš VIŠE vremena sad kad ne moraš putovati u školu,</a:t>
            </a:r>
          </a:p>
          <a:p>
            <a:pPr marL="0" indent="0">
              <a:buNone/>
            </a:pPr>
            <a:r>
              <a:rPr lang="hr-HR" sz="2400" dirty="0" smtClean="0">
                <a:latin typeface="Arial" panose="020B0604020202020204" pitchFamily="34" charset="0"/>
                <a:cs typeface="Arial" panose="020B0604020202020204" pitchFamily="34" charset="0"/>
              </a:rPr>
              <a:t>	- nekim učenicima je lakše kad ne moraju usmeno odgovarati pred razredom,</a:t>
            </a:r>
          </a:p>
          <a:p>
            <a:pPr marL="0" indent="0">
              <a:buNone/>
            </a:pPr>
            <a:r>
              <a:rPr lang="hr-HR" sz="2400" dirty="0">
                <a:latin typeface="Arial" panose="020B0604020202020204" pitchFamily="34" charset="0"/>
                <a:cs typeface="Arial" panose="020B0604020202020204" pitchFamily="34" charset="0"/>
              </a:rPr>
              <a:t>	</a:t>
            </a:r>
            <a:r>
              <a:rPr lang="hr-HR" sz="2400" dirty="0" smtClean="0">
                <a:latin typeface="Arial" panose="020B0604020202020204" pitchFamily="34" charset="0"/>
                <a:cs typeface="Arial" panose="020B0604020202020204" pitchFamily="34" charset="0"/>
              </a:rPr>
              <a:t>- ako ti nešto nije jasno imaš vremena više puta pregledati.</a:t>
            </a:r>
            <a:endParaRPr lang="hr-H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6058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PLAN UČENJA</a:t>
            </a:r>
            <a:endParaRPr lang="hr-HR" dirty="0"/>
          </a:p>
        </p:txBody>
      </p:sp>
      <p:sp>
        <p:nvSpPr>
          <p:cNvPr id="3" name="Content Placeholder 2"/>
          <p:cNvSpPr>
            <a:spLocks noGrp="1"/>
          </p:cNvSpPr>
          <p:nvPr>
            <p:ph sz="half" idx="2"/>
          </p:nvPr>
        </p:nvSpPr>
        <p:spPr>
          <a:xfrm>
            <a:off x="959556" y="1411111"/>
            <a:ext cx="5503336" cy="5446889"/>
          </a:xfrm>
        </p:spPr>
        <p:txBody>
          <a:bodyPr>
            <a:normAutofit/>
          </a:bodyPr>
          <a:lstStyle/>
          <a:p>
            <a:r>
              <a:rPr lang="hr-HR" dirty="0" smtClean="0"/>
              <a:t>Sada kada već okvirno znaš očekivanja svakog nastavnika i rokove pojedinih zadataka, pripremi si plan učenja za svaki tjedan.</a:t>
            </a:r>
          </a:p>
          <a:p>
            <a:r>
              <a:rPr lang="hr-HR" dirty="0"/>
              <a:t>Određeni učenici imaju problema sa snalaženjem kada trebaju izvršiti pojedini zadatak ili predati zadaću – rješenje </a:t>
            </a:r>
            <a:r>
              <a:rPr lang="hr-HR" dirty="0">
                <a:solidFill>
                  <a:srgbClr val="FF0000"/>
                </a:solidFill>
                <a:effectLst>
                  <a:outerShdw blurRad="38100" dist="38100" dir="2700000" algn="tl">
                    <a:srgbClr val="000000">
                      <a:alpha val="43137"/>
                    </a:srgbClr>
                  </a:outerShdw>
                </a:effectLst>
              </a:rPr>
              <a:t>PLAN </a:t>
            </a:r>
            <a:r>
              <a:rPr lang="hr-HR" dirty="0" smtClean="0">
                <a:solidFill>
                  <a:srgbClr val="FF0000"/>
                </a:solidFill>
                <a:effectLst>
                  <a:outerShdw blurRad="38100" dist="38100" dir="2700000" algn="tl">
                    <a:srgbClr val="000000">
                      <a:alpha val="43137"/>
                    </a:srgbClr>
                  </a:outerShdw>
                </a:effectLst>
              </a:rPr>
              <a:t>UČENJA!</a:t>
            </a:r>
            <a:endParaRPr lang="hr-HR" dirty="0">
              <a:solidFill>
                <a:srgbClr val="FF0000"/>
              </a:solidFill>
              <a:effectLst>
                <a:outerShdw blurRad="38100" dist="38100" dir="2700000" algn="tl">
                  <a:srgbClr val="000000">
                    <a:alpha val="43137"/>
                  </a:srgbClr>
                </a:outerShdw>
              </a:effectLst>
            </a:endParaRPr>
          </a:p>
          <a:p>
            <a:endParaRPr lang="hr-HR" dirty="0" smtClean="0"/>
          </a:p>
          <a:p>
            <a:r>
              <a:rPr lang="hr-HR" dirty="0" smtClean="0"/>
              <a:t>Napiši na papir </a:t>
            </a:r>
            <a:r>
              <a:rPr lang="hr-HR" b="1" u="sng" dirty="0" smtClean="0"/>
              <a:t>što i kada </a:t>
            </a:r>
            <a:r>
              <a:rPr lang="hr-HR" dirty="0" smtClean="0"/>
              <a:t>trebaš napraviti u tjednu (Npr. </a:t>
            </a:r>
            <a:r>
              <a:rPr lang="hr-HR" i="1" dirty="0" smtClean="0"/>
              <a:t>Ovaj tjedan moram prepisati u bilježnicu gradivo iz povijesti te sastaviti kratki popis pitanja što mi nije jasno. Rok je četvrtak do 18 sati</a:t>
            </a:r>
            <a:r>
              <a:rPr lang="hr-HR" dirty="0" smtClean="0"/>
              <a:t>). Objesi papir s rokovima na vidljivo mjesto kako bi svaki dan imao </a:t>
            </a:r>
            <a:r>
              <a:rPr lang="hr-HR" dirty="0" smtClean="0"/>
              <a:t>podsjetnik </a:t>
            </a:r>
            <a:r>
              <a:rPr lang="hr-HR" dirty="0" smtClean="0"/>
              <a:t>što trebaš napraviti. Kada izvršiš određen zadatak prekriži ga na papiru.</a:t>
            </a:r>
          </a:p>
        </p:txBody>
      </p:sp>
      <p:sp>
        <p:nvSpPr>
          <p:cNvPr id="7" name="Content Placeholder 6"/>
          <p:cNvSpPr>
            <a:spLocks noGrp="1"/>
          </p:cNvSpPr>
          <p:nvPr>
            <p:ph sz="quarter" idx="4"/>
          </p:nvPr>
        </p:nvSpPr>
        <p:spPr>
          <a:xfrm>
            <a:off x="6547556" y="1636889"/>
            <a:ext cx="4886908" cy="4268611"/>
          </a:xfrm>
        </p:spPr>
        <p:txBody>
          <a:bodyPr/>
          <a:lstStyle/>
          <a:p>
            <a:endParaRPr lang="hr-HR" dirty="0"/>
          </a:p>
        </p:txBody>
      </p:sp>
      <p:pic>
        <p:nvPicPr>
          <p:cNvPr id="4" name="Picture 3"/>
          <p:cNvPicPr>
            <a:picLocks noChangeAspect="1"/>
          </p:cNvPicPr>
          <p:nvPr/>
        </p:nvPicPr>
        <p:blipFill>
          <a:blip r:embed="rId2"/>
          <a:stretch>
            <a:fillRect/>
          </a:stretch>
        </p:blipFill>
        <p:spPr>
          <a:xfrm>
            <a:off x="6509742" y="1636889"/>
            <a:ext cx="4962536" cy="3721902"/>
          </a:xfrm>
          <a:prstGeom prst="rect">
            <a:avLst/>
          </a:prstGeom>
        </p:spPr>
      </p:pic>
    </p:spTree>
    <p:extLst>
      <p:ext uri="{BB962C8B-B14F-4D97-AF65-F5344CB8AC3E}">
        <p14:creationId xmlns:p14="http://schemas.microsoft.com/office/powerpoint/2010/main" val="4027787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a:stretch>
            <a:fillRect/>
          </a:stretch>
        </p:blipFill>
        <p:spPr>
          <a:xfrm>
            <a:off x="2539723" y="323065"/>
            <a:ext cx="6590629" cy="6296099"/>
          </a:xfrm>
          <a:prstGeom prst="rect">
            <a:avLst/>
          </a:prstGeom>
        </p:spPr>
      </p:pic>
    </p:spTree>
    <p:extLst>
      <p:ext uri="{BB962C8B-B14F-4D97-AF65-F5344CB8AC3E}">
        <p14:creationId xmlns:p14="http://schemas.microsoft.com/office/powerpoint/2010/main" val="3226472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Vrsta drva</Template>
  <TotalTime>297</TotalTime>
  <Words>1134</Words>
  <Application>Microsoft Office PowerPoint</Application>
  <PresentationFormat>Široki zaslon</PresentationFormat>
  <Paragraphs>135</Paragraphs>
  <Slides>19</Slides>
  <Notes>2</Notes>
  <HiddenSlides>0</HiddenSlides>
  <MMClips>0</MMClips>
  <ScaleCrop>false</ScaleCrop>
  <HeadingPairs>
    <vt:vector size="8" baseType="variant">
      <vt:variant>
        <vt:lpstr>Korišteni fontovi</vt:lpstr>
      </vt:variant>
      <vt:variant>
        <vt:i4>6</vt:i4>
      </vt:variant>
      <vt:variant>
        <vt:lpstr>Tema</vt:lpstr>
      </vt:variant>
      <vt:variant>
        <vt:i4>1</vt:i4>
      </vt:variant>
      <vt:variant>
        <vt:lpstr>Uloženi OLE poslužitelji</vt:lpstr>
      </vt:variant>
      <vt:variant>
        <vt:i4>1</vt:i4>
      </vt:variant>
      <vt:variant>
        <vt:lpstr>Naslovi slajdova</vt:lpstr>
      </vt:variant>
      <vt:variant>
        <vt:i4>19</vt:i4>
      </vt:variant>
    </vt:vector>
  </HeadingPairs>
  <TitlesOfParts>
    <vt:vector size="27" baseType="lpstr">
      <vt:lpstr>Arial</vt:lpstr>
      <vt:lpstr>Calibri</vt:lpstr>
      <vt:lpstr>Comic Sans MS</vt:lpstr>
      <vt:lpstr>Gill Sans MT</vt:lpstr>
      <vt:lpstr>Impact</vt:lpstr>
      <vt:lpstr>Wingdings</vt:lpstr>
      <vt:lpstr>Badge</vt:lpstr>
      <vt:lpstr>Acrobat Document</vt:lpstr>
      <vt:lpstr>PowerPointova prezentacija</vt:lpstr>
      <vt:lpstr>Nitko nije jednako motiviran svaki dan </vt:lpstr>
      <vt:lpstr>Kako se mogu motivirati za učenjem?</vt:lpstr>
      <vt:lpstr>KORAK 1: NAPRAVI PLAN DNEVNIH AKTIVNOSTI</vt:lpstr>
      <vt:lpstr>PowerPointova prezentacija</vt:lpstr>
      <vt:lpstr>ODRŽAVAJ rutinu</vt:lpstr>
      <vt:lpstr>ciljevi</vt:lpstr>
      <vt:lpstr>PLAN UČENJA</vt:lpstr>
      <vt:lpstr>PowerPointova prezentacija</vt:lpstr>
      <vt:lpstr>Koliko trebam učiti?</vt:lpstr>
      <vt:lpstr>KORAK 3: Prihvati odgovornost za svoje učenje te potraži pomoć kada nešto ne znaš napraviti </vt:lpstr>
      <vt:lpstr>ODGOVORNOST</vt:lpstr>
      <vt:lpstr>KRENI S RADOM/ NE ODGAĐAJ</vt:lpstr>
      <vt:lpstr>KORAK 4: ODRŽAVAJ KOUNIKACIJU S NASTAVNICIMA</vt:lpstr>
      <vt:lpstr>Radi najbolje što možeš</vt:lpstr>
      <vt:lpstr>AKTIVNO UČENJE</vt:lpstr>
      <vt:lpstr>Korak 5: NAGRADI  SE</vt:lpstr>
      <vt:lpstr>PowerPointova prezentacija</vt:lpstr>
      <vt:lpstr>PowerPointova prezentacija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prezentacija</dc:title>
  <dc:creator>admin</dc:creator>
  <cp:lastModifiedBy>Psiholog</cp:lastModifiedBy>
  <cp:revision>40</cp:revision>
  <dcterms:created xsi:type="dcterms:W3CDTF">2020-03-29T15:38:07Z</dcterms:created>
  <dcterms:modified xsi:type="dcterms:W3CDTF">2021-11-04T09:02:31Z</dcterms:modified>
</cp:coreProperties>
</file>